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96" r:id="rId2"/>
  </p:sldMasterIdLst>
  <p:notesMasterIdLst>
    <p:notesMasterId r:id="rId25"/>
  </p:notesMasterIdLst>
  <p:handoutMasterIdLst>
    <p:handoutMasterId r:id="rId26"/>
  </p:handoutMasterIdLst>
  <p:sldIdLst>
    <p:sldId id="259" r:id="rId3"/>
    <p:sldId id="269" r:id="rId4"/>
    <p:sldId id="265" r:id="rId5"/>
    <p:sldId id="282" r:id="rId6"/>
    <p:sldId id="286" r:id="rId7"/>
    <p:sldId id="278" r:id="rId8"/>
    <p:sldId id="281" r:id="rId9"/>
    <p:sldId id="287" r:id="rId10"/>
    <p:sldId id="264" r:id="rId11"/>
    <p:sldId id="288" r:id="rId12"/>
    <p:sldId id="283" r:id="rId13"/>
    <p:sldId id="267" r:id="rId14"/>
    <p:sldId id="289" r:id="rId15"/>
    <p:sldId id="273" r:id="rId16"/>
    <p:sldId id="290" r:id="rId17"/>
    <p:sldId id="291" r:id="rId18"/>
    <p:sldId id="292" r:id="rId19"/>
    <p:sldId id="293" r:id="rId20"/>
    <p:sldId id="294" r:id="rId21"/>
    <p:sldId id="295" r:id="rId22"/>
    <p:sldId id="277" r:id="rId23"/>
    <p:sldId id="296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3333"/>
    <a:srgbClr val="F7F7F7"/>
    <a:srgbClr val="E6E6E6"/>
    <a:srgbClr val="B4B4B4"/>
    <a:srgbClr val="D1D1D1"/>
    <a:srgbClr val="D4D4D4"/>
    <a:srgbClr val="CACACA"/>
    <a:srgbClr val="D9D9D9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548" autoAdjust="0"/>
  </p:normalViewPr>
  <p:slideViewPr>
    <p:cSldViewPr snapToGrid="0">
      <p:cViewPr varScale="1">
        <p:scale>
          <a:sx n="86" d="100"/>
          <a:sy n="86" d="100"/>
        </p:scale>
        <p:origin x="7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035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7598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20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13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2024/6/12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652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2024/6/12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47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13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350355197"/>
      </p:ext>
    </p:extLst>
  </p:cSld>
  <p:clrMapOvr>
    <a:masterClrMapping/>
  </p:clrMapOvr>
  <p:transition spd="slow">
    <p:fade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297C5-A486-422E-9BD4-C20DF0A976A9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73EFC-92D9-464B-8425-39CC58A91A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79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slow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8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5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fif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jfif"/><Relationship Id="rId2" Type="http://schemas.openxmlformats.org/officeDocument/2006/relationships/image" Target="../media/image3.jpeg"/><Relationship Id="rId16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fif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18315705" flipH="1">
            <a:off x="6048325" y="2117244"/>
            <a:ext cx="95349" cy="96825"/>
            <a:chOff x="5569012" y="1814948"/>
            <a:chExt cx="1879519" cy="1908611"/>
          </a:xfrm>
          <a:effectLst>
            <a:outerShdw blurRad="584200" sx="78000" sy="78000" algn="ctr" rotWithShape="0">
              <a:prstClr val="black">
                <a:alpha val="43000"/>
              </a:prstClr>
            </a:outerShdw>
            <a:reflection blurRad="6350" stA="52000" endPos="31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grpSp>
        <p:nvGrpSpPr>
          <p:cNvPr id="28" name="组合 27"/>
          <p:cNvGrpSpPr/>
          <p:nvPr/>
        </p:nvGrpSpPr>
        <p:grpSpPr>
          <a:xfrm rot="3284295">
            <a:off x="5289403" y="1286905"/>
            <a:ext cx="1613194" cy="1638164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29" name="文本框 28"/>
          <p:cNvSpPr txBox="1"/>
          <p:nvPr/>
        </p:nvSpPr>
        <p:spPr>
          <a:xfrm>
            <a:off x="1401134" y="3011875"/>
            <a:ext cx="9388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TradePulse</a:t>
            </a:r>
            <a:endParaRPr lang="en-US" altLang="zh-CN" sz="40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一站式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股量化交易平台</a:t>
            </a:r>
          </a:p>
        </p:txBody>
      </p:sp>
      <p:sp>
        <p:nvSpPr>
          <p:cNvPr id="31" name="矩形 30"/>
          <p:cNvSpPr/>
          <p:nvPr/>
        </p:nvSpPr>
        <p:spPr>
          <a:xfrm>
            <a:off x="6101908" y="5429476"/>
            <a:ext cx="45719" cy="354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4D923B-685B-EB41-7EF1-EC7D45879DFC}"/>
              </a:ext>
            </a:extLst>
          </p:cNvPr>
          <p:cNvSpPr txBox="1"/>
          <p:nvPr/>
        </p:nvSpPr>
        <p:spPr>
          <a:xfrm>
            <a:off x="10310477" y="4769895"/>
            <a:ext cx="1537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小组成员：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崔哲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李文煜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屈航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徐子睿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乘号 6"/>
          <p:cNvSpPr/>
          <p:nvPr/>
        </p:nvSpPr>
        <p:spPr>
          <a:xfrm>
            <a:off x="13169140" y="797745"/>
            <a:ext cx="566057" cy="566057"/>
          </a:xfrm>
          <a:prstGeom prst="mathMultiply">
            <a:avLst>
              <a:gd name="adj1" fmla="val 447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33596" y="1567004"/>
            <a:ext cx="205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自 我 介 绍</a:t>
            </a:r>
          </a:p>
        </p:txBody>
      </p:sp>
      <p:sp>
        <p:nvSpPr>
          <p:cNvPr id="10" name="矩形 9"/>
          <p:cNvSpPr/>
          <p:nvPr/>
        </p:nvSpPr>
        <p:spPr>
          <a:xfrm>
            <a:off x="13633596" y="2377035"/>
            <a:ext cx="3439886" cy="3144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Never embarrass yourself, such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as not sleeping or eating, these are things that fools do. The world is a unique one, you must love yourself. The world is a unique 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one, you must love yourself. these are things that fools do. The world is a unique one, you must love yourself. The world is a unique 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one, you must love yourself. The world is a unique one, you must love yourself.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927594" y="1348567"/>
            <a:ext cx="4081393" cy="4081393"/>
          </a:xfrm>
          <a:custGeom>
            <a:avLst/>
            <a:gdLst>
              <a:gd name="connsiteX0" fmla="*/ 473506 w 947012"/>
              <a:gd name="connsiteY0" fmla="*/ 0 h 947012"/>
              <a:gd name="connsiteX1" fmla="*/ 947012 w 947012"/>
              <a:gd name="connsiteY1" fmla="*/ 473506 h 947012"/>
              <a:gd name="connsiteX2" fmla="*/ 473506 w 947012"/>
              <a:gd name="connsiteY2" fmla="*/ 947012 h 947012"/>
              <a:gd name="connsiteX3" fmla="*/ 0 w 947012"/>
              <a:gd name="connsiteY3" fmla="*/ 473506 h 947012"/>
              <a:gd name="connsiteX4" fmla="*/ 473506 w 947012"/>
              <a:gd name="connsiteY4" fmla="*/ 0 h 9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012" h="947012">
                <a:moveTo>
                  <a:pt x="473506" y="0"/>
                </a:moveTo>
                <a:cubicBezTo>
                  <a:pt x="735016" y="0"/>
                  <a:pt x="947012" y="211996"/>
                  <a:pt x="947012" y="473506"/>
                </a:cubicBezTo>
                <a:cubicBezTo>
                  <a:pt x="947012" y="735016"/>
                  <a:pt x="735016" y="947012"/>
                  <a:pt x="473506" y="947012"/>
                </a:cubicBezTo>
                <a:cubicBezTo>
                  <a:pt x="211996" y="947012"/>
                  <a:pt x="0" y="735016"/>
                  <a:pt x="0" y="473506"/>
                </a:cubicBezTo>
                <a:cubicBezTo>
                  <a:pt x="0" y="211996"/>
                  <a:pt x="211996" y="0"/>
                  <a:pt x="473506" y="0"/>
                </a:cubicBezTo>
                <a:close/>
              </a:path>
            </a:pathLst>
          </a:custGeom>
          <a:effectLst>
            <a:glow rad="1905000">
              <a:schemeClr val="bg1">
                <a:alpha val="7000"/>
              </a:schemeClr>
            </a:glow>
            <a:softEdge rad="1092200"/>
          </a:effectLst>
        </p:spPr>
      </p:pic>
      <p:grpSp>
        <p:nvGrpSpPr>
          <p:cNvPr id="9" name="组合 8"/>
          <p:cNvGrpSpPr/>
          <p:nvPr/>
        </p:nvGrpSpPr>
        <p:grpSpPr>
          <a:xfrm>
            <a:off x="4655708" y="985118"/>
            <a:ext cx="2444542" cy="4524315"/>
            <a:chOff x="4655708" y="985118"/>
            <a:chExt cx="2444542" cy="4524315"/>
          </a:xfrm>
        </p:grpSpPr>
        <p:sp>
          <p:nvSpPr>
            <p:cNvPr id="11" name="文本框 10"/>
            <p:cNvSpPr txBox="1"/>
            <p:nvPr/>
          </p:nvSpPr>
          <p:spPr>
            <a:xfrm>
              <a:off x="5406021" y="985118"/>
              <a:ext cx="1658313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200" dirty="0">
                  <a:solidFill>
                    <a:prstClr val="white">
                      <a:lumMod val="85000"/>
                    </a:prstClr>
                  </a:solidFill>
                  <a:latin typeface="Arial"/>
                  <a:cs typeface="+mn-ea"/>
                  <a:sym typeface="+mn-lt"/>
                </a:rPr>
                <a:t>算法技术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4655708" y="2377035"/>
              <a:ext cx="2444542" cy="1935270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734163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96365" y="4273492"/>
            <a:ext cx="228435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076205" y="1064770"/>
            <a:ext cx="28291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009212" y="1073961"/>
            <a:ext cx="282912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 flipH="1">
            <a:off x="6095996" y="6267450"/>
            <a:ext cx="76202" cy="257656"/>
          </a:xfrm>
          <a:prstGeom prst="rect">
            <a:avLst/>
          </a:prstGeom>
          <a:solidFill>
            <a:srgbClr val="333333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A460D-D021-E33E-E3E8-EEBA0EDD12CF}"/>
              </a:ext>
            </a:extLst>
          </p:cNvPr>
          <p:cNvSpPr txBox="1"/>
          <p:nvPr/>
        </p:nvSpPr>
        <p:spPr>
          <a:xfrm>
            <a:off x="238430" y="40506"/>
            <a:ext cx="11111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 err="1">
                <a:cs typeface="+mn-ea"/>
                <a:sym typeface="+mn-lt"/>
              </a:rPr>
              <a:t>TradePulse</a:t>
            </a:r>
            <a:r>
              <a:rPr lang="en-US" altLang="zh-CN" sz="2400" b="1" i="1" dirty="0">
                <a:cs typeface="+mn-ea"/>
                <a:sym typeface="+mn-lt"/>
              </a:rPr>
              <a:t>                                                                                  </a:t>
            </a:r>
            <a:r>
              <a:rPr lang="zh-CN" altLang="en-US" sz="3200" b="1" i="1" dirty="0">
                <a:cs typeface="+mn-ea"/>
                <a:sym typeface="+mn-lt"/>
              </a:rPr>
              <a:t>数据可视化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53054F-E641-EAB8-713F-EA46B9FF9ED5}"/>
              </a:ext>
            </a:extLst>
          </p:cNvPr>
          <p:cNvSpPr txBox="1"/>
          <p:nvPr/>
        </p:nvSpPr>
        <p:spPr>
          <a:xfrm>
            <a:off x="1309238" y="790750"/>
            <a:ext cx="823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err="1">
                <a:latin typeface="仿宋" panose="02010609060101010101" pitchFamily="49" charset="-122"/>
                <a:ea typeface="仿宋" panose="02010609060101010101" pitchFamily="49" charset="-122"/>
              </a:rPr>
              <a:t>Highcharts</a:t>
            </a:r>
            <a:r>
              <a:rPr lang="en-US" altLang="zh-CN" sz="2400" i="1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en-US" sz="2400" i="1" dirty="0">
                <a:latin typeface="仿宋" panose="02010609060101010101" pitchFamily="49" charset="-122"/>
                <a:ea typeface="仿宋" panose="02010609060101010101" pitchFamily="49" charset="-122"/>
              </a:rPr>
              <a:t>实现可交互的定制性流畅</a:t>
            </a:r>
            <a:r>
              <a:rPr lang="en-US" altLang="zh-CN" sz="2400" i="1" dirty="0">
                <a:latin typeface="仿宋" panose="02010609060101010101" pitchFamily="49" charset="-122"/>
                <a:ea typeface="仿宋" panose="02010609060101010101" pitchFamily="49" charset="-122"/>
              </a:rPr>
              <a:t>K</a:t>
            </a:r>
            <a:r>
              <a:rPr lang="zh-CN" altLang="en-US" sz="2400" i="1" dirty="0">
                <a:latin typeface="仿宋" panose="02010609060101010101" pitchFamily="49" charset="-122"/>
                <a:ea typeface="仿宋" panose="02010609060101010101" pitchFamily="49" charset="-122"/>
              </a:rPr>
              <a:t>线图</a:t>
            </a:r>
            <a:r>
              <a:rPr lang="en-US" altLang="zh-CN" sz="2400" i="1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endParaRPr lang="zh-CN" altLang="en-US" sz="2400" i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73DABA0-0914-3F00-F55C-41A242AC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23" y="1252415"/>
            <a:ext cx="8309007" cy="511810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6BB62D-2819-74E2-141C-809B3F895A42}"/>
              </a:ext>
            </a:extLst>
          </p:cNvPr>
          <p:cNvSpPr/>
          <p:nvPr/>
        </p:nvSpPr>
        <p:spPr>
          <a:xfrm>
            <a:off x="0" y="1252416"/>
            <a:ext cx="3009212" cy="493584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5BA9F22-E347-D772-4889-76E279C2FD7B}"/>
              </a:ext>
            </a:extLst>
          </p:cNvPr>
          <p:cNvSpPr/>
          <p:nvPr/>
        </p:nvSpPr>
        <p:spPr>
          <a:xfrm>
            <a:off x="0" y="1225174"/>
            <a:ext cx="3069418" cy="4963090"/>
          </a:xfrm>
          <a:custGeom>
            <a:avLst/>
            <a:gdLst>
              <a:gd name="connsiteX0" fmla="*/ 0 w 1519899"/>
              <a:gd name="connsiteY0" fmla="*/ 0 h 1943455"/>
              <a:gd name="connsiteX1" fmla="*/ 1519899 w 1519899"/>
              <a:gd name="connsiteY1" fmla="*/ 0 h 1943455"/>
              <a:gd name="connsiteX2" fmla="*/ 1519899 w 1519899"/>
              <a:gd name="connsiteY2" fmla="*/ 1943455 h 1943455"/>
              <a:gd name="connsiteX3" fmla="*/ 1012871 w 1519899"/>
              <a:gd name="connsiteY3" fmla="*/ 1943455 h 194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899" h="1943455">
                <a:moveTo>
                  <a:pt x="0" y="0"/>
                </a:moveTo>
                <a:lnTo>
                  <a:pt x="1519899" y="0"/>
                </a:lnTo>
                <a:lnTo>
                  <a:pt x="1519899" y="1943455"/>
                </a:lnTo>
                <a:lnTo>
                  <a:pt x="1012871" y="1943455"/>
                </a:lnTo>
                <a:close/>
              </a:path>
            </a:pathLst>
          </a:custGeom>
          <a:gradFill>
            <a:gsLst>
              <a:gs pos="0">
                <a:schemeClr val="bg1">
                  <a:alpha val="3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20F24E-7D01-E340-3343-90239A5AB276}"/>
              </a:ext>
            </a:extLst>
          </p:cNvPr>
          <p:cNvSpPr txBox="1"/>
          <p:nvPr/>
        </p:nvSpPr>
        <p:spPr>
          <a:xfrm>
            <a:off x="20062" y="1682358"/>
            <a:ext cx="29891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dirty="0">
                <a:solidFill>
                  <a:schemeClr val="bg1"/>
                </a:solidFill>
              </a:rPr>
              <a:t>支持自定义时间尺度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sz="1600" dirty="0">
                <a:solidFill>
                  <a:schemeClr val="bg1"/>
                </a:solidFill>
              </a:rPr>
              <a:t>可交互的鼠标拖动滑块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sz="1600" dirty="0">
                <a:solidFill>
                  <a:schemeClr val="bg1"/>
                </a:solidFill>
              </a:rPr>
              <a:t>简洁的界面设计，删去冗余元素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zh-CN" altLang="en-US" sz="1600" dirty="0">
                <a:solidFill>
                  <a:schemeClr val="bg1"/>
                </a:solidFill>
              </a:rPr>
              <a:t>清晰全面地为用户展现股票动态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5A287CB-0CCB-EF44-4F5D-146F34C5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47" y="687956"/>
            <a:ext cx="5557353" cy="342994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err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TradePulse</a:t>
            </a:r>
            <a:r>
              <a:rPr lang="en-US" altLang="zh-CN" sz="3200" b="1" i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						</a:t>
            </a:r>
            <a:r>
              <a:rPr lang="zh-CN" altLang="en-US" sz="3200" b="1" i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因子回测系统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02018" y="1541730"/>
            <a:ext cx="5968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9679" y="1625190"/>
            <a:ext cx="5868930" cy="494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利用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python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从零搭建的因子回测系统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获取交易日及其对应的股票因子值，在同一截面上根据因子值将所有可交易股票排序，并从小到大分为十组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确保结果准确，剔除涨停跌停和停牌等无法买入股票的情况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计算标准：每日开盘时卖出仓内所有股票，并买入昨日因子值对应组内的股票（等价格权重），计算收益的均值作为该组今日收益，并且采用利滚利方式计算，得到收益净值曲线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pnl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并绘制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其他评估指标：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ic,icir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多头收益率，多头最大回撤等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289678" y="950479"/>
            <a:ext cx="2018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Backtest</a:t>
            </a:r>
            <a:endParaRPr lang="zh-CN" altLang="en-US" sz="32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B67C415-932F-AED0-8B5D-DBF5A1D4E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647" y="3509319"/>
            <a:ext cx="5557353" cy="31089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5A287CB-0CCB-EF44-4F5D-146F34C5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63" y="1625190"/>
            <a:ext cx="5969137" cy="40925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				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因子构建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02018" y="1541730"/>
            <a:ext cx="5968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9679" y="1625190"/>
            <a:ext cx="5868930" cy="641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逻辑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：采用优加法对换手率的均值和标准差进行组合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1.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计算股票近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20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个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交易日的换手率均值与标准差，并做中性化处理。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将所有样本按照标准差因子从小到大排序，打分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2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…….N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对标准差因子排名靠前的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50%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样本，将其按照均值因子从大到小排序，打分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2……N/2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4.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对标准差因子排名靠后的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50%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样本，将其按照均值因子从小到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大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排序，打分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2……N/2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5.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将每支股票两种得分相加作为新的因子优加换手率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UTR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其他评估指标：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ic,icir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,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多头收益率，多头最大回撤等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289679" y="950479"/>
            <a:ext cx="3229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优加换手率因子</a:t>
            </a:r>
          </a:p>
        </p:txBody>
      </p:sp>
    </p:spTree>
    <p:extLst>
      <p:ext uri="{BB962C8B-B14F-4D97-AF65-F5344CB8AC3E}">
        <p14:creationId xmlns:p14="http://schemas.microsoft.com/office/powerpoint/2010/main" val="398088630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85515" y="2136018"/>
            <a:ext cx="2620969" cy="2585963"/>
            <a:chOff x="5082240" y="2160272"/>
            <a:chExt cx="1977534" cy="1951122"/>
          </a:xfrm>
        </p:grpSpPr>
        <p:sp>
          <p:nvSpPr>
            <p:cNvPr id="13" name="任意多边形: 形状 12"/>
            <p:cNvSpPr/>
            <p:nvPr/>
          </p:nvSpPr>
          <p:spPr>
            <a:xfrm>
              <a:off x="5082240" y="2160272"/>
              <a:ext cx="1977534" cy="1951122"/>
            </a:xfrm>
            <a:custGeom>
              <a:avLst/>
              <a:gdLst>
                <a:gd name="connsiteX0" fmla="*/ 926536 w 1774190"/>
                <a:gd name="connsiteY0" fmla="*/ 244 h 1750494"/>
                <a:gd name="connsiteX1" fmla="*/ 1725786 w 1774190"/>
                <a:gd name="connsiteY1" fmla="*/ 1384486 h 1750494"/>
                <a:gd name="connsiteX2" fmla="*/ 113001 w 1774190"/>
                <a:gd name="connsiteY2" fmla="*/ 1454987 h 1750494"/>
                <a:gd name="connsiteX3" fmla="*/ 926536 w 1774190"/>
                <a:gd name="connsiteY3" fmla="*/ 244 h 175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190" h="1750494">
                  <a:moveTo>
                    <a:pt x="926536" y="244"/>
                  </a:moveTo>
                  <a:cubicBezTo>
                    <a:pt x="1549112" y="39873"/>
                    <a:pt x="1910687" y="910641"/>
                    <a:pt x="1725786" y="1384486"/>
                  </a:cubicBezTo>
                  <a:cubicBezTo>
                    <a:pt x="1476675" y="1818488"/>
                    <a:pt x="503797" y="1896723"/>
                    <a:pt x="113001" y="1454987"/>
                  </a:cubicBezTo>
                  <a:cubicBezTo>
                    <a:pt x="-245306" y="884638"/>
                    <a:pt x="309176" y="-16987"/>
                    <a:pt x="926536" y="244"/>
                  </a:cubicBezTo>
                  <a:close/>
                </a:path>
              </a:pathLst>
            </a:custGeom>
            <a:solidFill>
              <a:srgbClr val="E6E6E6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5132876" y="2210231"/>
              <a:ext cx="1876262" cy="1851203"/>
            </a:xfrm>
            <a:custGeom>
              <a:avLst/>
              <a:gdLst>
                <a:gd name="connsiteX0" fmla="*/ 926536 w 1774190"/>
                <a:gd name="connsiteY0" fmla="*/ 244 h 1750494"/>
                <a:gd name="connsiteX1" fmla="*/ 1725786 w 1774190"/>
                <a:gd name="connsiteY1" fmla="*/ 1384486 h 1750494"/>
                <a:gd name="connsiteX2" fmla="*/ 113001 w 1774190"/>
                <a:gd name="connsiteY2" fmla="*/ 1454987 h 1750494"/>
                <a:gd name="connsiteX3" fmla="*/ 926536 w 1774190"/>
                <a:gd name="connsiteY3" fmla="*/ 244 h 175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4190" h="1750494">
                  <a:moveTo>
                    <a:pt x="926536" y="244"/>
                  </a:moveTo>
                  <a:cubicBezTo>
                    <a:pt x="1549112" y="39873"/>
                    <a:pt x="1910687" y="910641"/>
                    <a:pt x="1725786" y="1384486"/>
                  </a:cubicBezTo>
                  <a:cubicBezTo>
                    <a:pt x="1476675" y="1818488"/>
                    <a:pt x="503797" y="1896723"/>
                    <a:pt x="113001" y="1454987"/>
                  </a:cubicBezTo>
                  <a:cubicBezTo>
                    <a:pt x="-245306" y="884638"/>
                    <a:pt x="309176" y="-16987"/>
                    <a:pt x="926536" y="244"/>
                  </a:cubicBezTo>
                  <a:close/>
                </a:path>
              </a:pathLst>
            </a:custGeom>
            <a:effectLst>
              <a:softEdge rad="165100"/>
            </a:effectLst>
          </p:spPr>
        </p:pic>
      </p:grpSp>
      <p:sp>
        <p:nvSpPr>
          <p:cNvPr id="14" name="乘号 13"/>
          <p:cNvSpPr/>
          <p:nvPr/>
        </p:nvSpPr>
        <p:spPr>
          <a:xfrm>
            <a:off x="566057" y="551542"/>
            <a:ext cx="508000" cy="508000"/>
          </a:xfrm>
          <a:prstGeom prst="mathMultiply">
            <a:avLst>
              <a:gd name="adj1" fmla="val 4472"/>
            </a:avLst>
          </a:prstGeom>
          <a:solidFill>
            <a:srgbClr val="333333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10959607" y="5700816"/>
            <a:ext cx="550222" cy="550222"/>
          </a:xfrm>
          <a:prstGeom prst="mathMultiply">
            <a:avLst>
              <a:gd name="adj1" fmla="val 4472"/>
            </a:avLst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33714" y="1452026"/>
            <a:ext cx="3092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截面策略（多因子）</a:t>
            </a:r>
          </a:p>
        </p:txBody>
      </p:sp>
      <p:sp>
        <p:nvSpPr>
          <p:cNvPr id="9" name="矩形 8"/>
          <p:cNvSpPr/>
          <p:nvPr/>
        </p:nvSpPr>
        <p:spPr>
          <a:xfrm>
            <a:off x="1233715" y="2300290"/>
            <a:ext cx="3164114" cy="2303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在同一时间内，针对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股给定股票池中所有的个股，通过模型对多个因子进行拟合，从而计算出当前交易日所有股票的相对收益率大小。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根据收益率大小对股票池中各股进行排序，从而生成交易信号：做多收益率相对较高的股票，做空收益率排名末尾的股票。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2446" y="2300290"/>
            <a:ext cx="2414651" cy="1465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针对某一只或某一些股票，通过多样化的算法分析并预测这些股票在未来的表现，从而找到最佳买入和卖出的时间点以生成交易信号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75871" y="1452026"/>
            <a:ext cx="164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时序策略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				</a:t>
            </a:r>
            <a:r>
              <a:rPr lang="zh-CN" altLang="en-US" sz="3200" b="1" i="1" dirty="0">
                <a:solidFill>
                  <a:prstClr val="white">
                    <a:lumMod val="95000"/>
                  </a:prstClr>
                </a:solidFill>
                <a:latin typeface="Arial"/>
                <a:cs typeface="+mn-ea"/>
                <a:sym typeface="+mn-lt"/>
              </a:rPr>
              <a:t>策略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02018" y="1541730"/>
            <a:ext cx="4122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265406" y="1541730"/>
            <a:ext cx="5868930" cy="39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思路：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1.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数据预处理：对月频数据进行缺失值处理以及截面中性化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2.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将数据划分为样本外与样本内，利用样本内数据拟合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3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构造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SVM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模型：核函数为径向基函数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:kernel=‘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rbf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’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；惩罚系数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C=0.03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；核函数系数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gamma=0.003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（较小值，防止过拟合）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373704" y="873496"/>
            <a:ext cx="4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核支持向量机模型截面收益率预测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A60CE-20B3-3700-F028-D6BE93A5BD31}"/>
              </a:ext>
            </a:extLst>
          </p:cNvPr>
          <p:cNvSpPr txBox="1"/>
          <p:nvPr/>
        </p:nvSpPr>
        <p:spPr>
          <a:xfrm>
            <a:off x="437136" y="1541730"/>
            <a:ext cx="5868930" cy="395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核支持向量机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核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SVM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是对基本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SVM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的扩展，允许模型通过核函数映射在高维线性可分空间处理非线性数据。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该策略采用高斯核，相当于将原始数据映射到无穷维空间，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高斯核的优点是能够求解复杂的边界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对训练样本的最优化能力强大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缺点是计算速度缓慢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,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并且可能导致过拟合。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58161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				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策略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02018" y="1541730"/>
            <a:ext cx="4122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373704" y="873496"/>
            <a:ext cx="4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核支持向量机模型截面收益率预测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A60CE-20B3-3700-F028-D6BE93A5BD31}"/>
              </a:ext>
            </a:extLst>
          </p:cNvPr>
          <p:cNvSpPr txBox="1"/>
          <p:nvPr/>
        </p:nvSpPr>
        <p:spPr>
          <a:xfrm>
            <a:off x="610953" y="1534888"/>
            <a:ext cx="4821900" cy="444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回测结果：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err="1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ic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		-0.028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cir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：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	-0.224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多头收益率 ：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	0.002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多头最大回撤：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18.6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（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表示预测信号和实际收益之间的相关性，数值越接近于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-1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表示信号与实际收益关系越强，数值越接近于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表示信号与实际收益关系越弱。）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80C020-E072-E7C5-0D4B-843DC508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0541" y="894526"/>
            <a:ext cx="6631459" cy="48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5321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				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策略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02018" y="1541730"/>
            <a:ext cx="4122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373704" y="750895"/>
            <a:ext cx="496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基于</a:t>
            </a:r>
            <a:r>
              <a:rPr lang="en-US" altLang="zh-CN" sz="2400" b="1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RNN/LSTM/GRU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模型的截面收益率预测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A60CE-20B3-3700-F028-D6BE93A5BD31}"/>
              </a:ext>
            </a:extLst>
          </p:cNvPr>
          <p:cNvSpPr txBox="1"/>
          <p:nvPr/>
        </p:nvSpPr>
        <p:spPr>
          <a:xfrm>
            <a:off x="437136" y="1541730"/>
            <a:ext cx="5868930" cy="641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循环神经网络（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RNN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）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是一种专门用于处理序列数据的神经网络结构。与传统的前馈神经网络不同，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RNN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具有内部状态（记忆），使其能够处理输入数据中的序列依赖关系。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- LSTM/GRU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： 引入门控机制的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RNN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变种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输入：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RNN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将某支股票的长期因子数据作为时间序列，取过去一段时间内的数据作为输入值。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输出：该股票下一周期内的因子预测值，从而对因子进行排序，得到下一周期的截面相对收益率大小，从而产生截面信号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AAF7F2-83BC-DCF0-45FE-4FA167B4E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721" y="1054053"/>
            <a:ext cx="5868930" cy="26444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0D6EFDE-C70A-334C-1763-781D883E67AA}"/>
              </a:ext>
            </a:extLst>
          </p:cNvPr>
          <p:cNvSpPr txBox="1"/>
          <p:nvPr/>
        </p:nvSpPr>
        <p:spPr>
          <a:xfrm>
            <a:off x="6625568" y="3802040"/>
            <a:ext cx="4898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相关参数：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max_epochs</a:t>
            </a:r>
            <a:r>
              <a:rPr lang="en-US" altLang="zh-CN" dirty="0">
                <a:solidFill>
                  <a:schemeClr val="bg1"/>
                </a:solidFill>
              </a:rPr>
              <a:t> = 500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seq_len</a:t>
            </a:r>
            <a:r>
              <a:rPr lang="en-US" altLang="zh-CN" dirty="0">
                <a:solidFill>
                  <a:schemeClr val="bg1"/>
                </a:solidFill>
              </a:rPr>
              <a:t> = 5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input_size</a:t>
            </a:r>
            <a:r>
              <a:rPr lang="en-US" altLang="zh-CN" dirty="0">
                <a:solidFill>
                  <a:schemeClr val="bg1"/>
                </a:solidFill>
              </a:rPr>
              <a:t> = 37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batch_size</a:t>
            </a:r>
            <a:r>
              <a:rPr lang="en-US" altLang="zh-CN" dirty="0">
                <a:solidFill>
                  <a:schemeClr val="bg1"/>
                </a:solidFill>
              </a:rPr>
              <a:t> = 512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hidden_size</a:t>
            </a:r>
            <a:r>
              <a:rPr lang="en-US" altLang="zh-CN" dirty="0">
                <a:solidFill>
                  <a:schemeClr val="bg1"/>
                </a:solidFill>
              </a:rPr>
              <a:t>=100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num_layers</a:t>
            </a:r>
            <a:r>
              <a:rPr lang="en-US" altLang="zh-CN" dirty="0">
                <a:solidFill>
                  <a:schemeClr val="bg1"/>
                </a:solidFill>
              </a:rPr>
              <a:t>=2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dropout=0.2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00515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				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策略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02018" y="1541730"/>
            <a:ext cx="4122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373704" y="873496"/>
            <a:ext cx="4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GRU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模型截面收益率预测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A60CE-20B3-3700-F028-D6BE93A5BD31}"/>
              </a:ext>
            </a:extLst>
          </p:cNvPr>
          <p:cNvSpPr txBox="1"/>
          <p:nvPr/>
        </p:nvSpPr>
        <p:spPr>
          <a:xfrm>
            <a:off x="610953" y="1534888"/>
            <a:ext cx="4821900" cy="444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回测结果：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0.055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i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cir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       	-0.469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多头收益率 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0.003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多头最大回撤：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12.6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（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ic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表示预测信号和实际收益之间的相关性，数值越接近于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或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-1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表示信号与实际收益关系越强，数值越接近于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表示信号与实际收益关系越弱。）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13FA1C-0D5A-C0CE-FFEA-B13FB6A0A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777" y="1104328"/>
            <a:ext cx="6430215" cy="43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5972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374" y="103181"/>
            <a:ext cx="10758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					</a:t>
            </a:r>
            <a:r>
              <a:rPr kumimoji="0" lang="zh-CN" alt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策略</a:t>
            </a: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>
            <a:off x="702018" y="1541730"/>
            <a:ext cx="41220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19026212">
            <a:off x="11255863" y="14343"/>
            <a:ext cx="775827" cy="775827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8" name="组合 7"/>
          <p:cNvGrpSpPr/>
          <p:nvPr/>
        </p:nvGrpSpPr>
        <p:grpSpPr>
          <a:xfrm rot="3284295">
            <a:off x="5904930" y="-2385962"/>
            <a:ext cx="1077398" cy="1094075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3704CFF-FD9C-0AB6-2430-9F0AD8A15614}"/>
              </a:ext>
            </a:extLst>
          </p:cNvPr>
          <p:cNvSpPr txBox="1"/>
          <p:nvPr/>
        </p:nvSpPr>
        <p:spPr>
          <a:xfrm>
            <a:off x="373704" y="750895"/>
            <a:ext cx="496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基于多策略融合的截面收益率预测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EA60CE-20B3-3700-F028-D6BE93A5BD31}"/>
              </a:ext>
            </a:extLst>
          </p:cNvPr>
          <p:cNvSpPr txBox="1"/>
          <p:nvPr/>
        </p:nvSpPr>
        <p:spPr>
          <a:xfrm>
            <a:off x="437136" y="1541730"/>
            <a:ext cx="5868930" cy="4447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通过集成学习构造投票器，集成</a:t>
            </a:r>
            <a:r>
              <a:rPr lang="en-US" altLang="zh-CN" sz="1600" dirty="0" err="1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XGBoost,CatBoost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,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贝叶斯回归三种单模型，以等权重投票的方式进行投票回归。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数据采用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20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个日频因子，包含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barra</a:t>
            </a: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十风格因子以及其余十个较简易的因子（由于因子库不够，未作中性化处理）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结果：</a:t>
            </a:r>
            <a:endParaRPr lang="en-US" altLang="zh-CN" sz="1600" dirty="0">
              <a:solidFill>
                <a:prstClr val="white">
                  <a:lumMod val="85000"/>
                </a:prstClr>
              </a:solidFill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最佳</a:t>
            </a:r>
            <a:r>
              <a:rPr lang="en-US" altLang="zh-CN" sz="1600" b="0" i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IC: 0.058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AAF7F2-83BC-DCF0-45FE-4FA167B4E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721" y="1054053"/>
            <a:ext cx="5868930" cy="2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7275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>
            <a:endCxn id="7" idx="7"/>
          </p:cNvCxnSpPr>
          <p:nvPr/>
        </p:nvCxnSpPr>
        <p:spPr>
          <a:xfrm>
            <a:off x="4512400" y="2254815"/>
            <a:ext cx="1951866" cy="17312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7" idx="4"/>
          </p:cNvCxnSpPr>
          <p:nvPr/>
        </p:nvCxnSpPr>
        <p:spPr>
          <a:xfrm flipH="1">
            <a:off x="7430791" y="2322575"/>
            <a:ext cx="1829323" cy="16953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2016145" y="2462199"/>
            <a:ext cx="2033341" cy="15058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8363709">
            <a:off x="1466085" y="3424473"/>
            <a:ext cx="1100120" cy="1100120"/>
          </a:xfrm>
          <a:custGeom>
            <a:avLst/>
            <a:gdLst>
              <a:gd name="connsiteX0" fmla="*/ 413283 w 879438"/>
              <a:gd name="connsiteY0" fmla="*/ 821 h 879438"/>
              <a:gd name="connsiteX1" fmla="*/ 649312 w 879438"/>
              <a:gd name="connsiteY1" fmla="*/ 53262 h 879438"/>
              <a:gd name="connsiteX2" fmla="*/ 826177 w 879438"/>
              <a:gd name="connsiteY2" fmla="*/ 649312 h 879438"/>
              <a:gd name="connsiteX3" fmla="*/ 230127 w 879438"/>
              <a:gd name="connsiteY3" fmla="*/ 826178 h 879438"/>
              <a:gd name="connsiteX4" fmla="*/ 33828 w 879438"/>
              <a:gd name="connsiteY4" fmla="*/ 270722 h 879438"/>
              <a:gd name="connsiteX5" fmla="*/ 53259 w 879438"/>
              <a:gd name="connsiteY5" fmla="*/ 230131 h 879438"/>
              <a:gd name="connsiteX6" fmla="*/ 53264 w 879438"/>
              <a:gd name="connsiteY6" fmla="*/ 230123 h 879438"/>
              <a:gd name="connsiteX7" fmla="*/ 76686 w 879438"/>
              <a:gd name="connsiteY7" fmla="*/ 191696 h 879438"/>
              <a:gd name="connsiteX8" fmla="*/ 413283 w 879438"/>
              <a:gd name="connsiteY8" fmla="*/ 821 h 87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38" h="879438">
                <a:moveTo>
                  <a:pt x="413283" y="821"/>
                </a:moveTo>
                <a:cubicBezTo>
                  <a:pt x="492638" y="-4034"/>
                  <a:pt x="574277" y="12566"/>
                  <a:pt x="649312" y="53262"/>
                </a:cubicBezTo>
                <a:cubicBezTo>
                  <a:pt x="862747" y="169017"/>
                  <a:pt x="941933" y="435878"/>
                  <a:pt x="826177" y="649312"/>
                </a:cubicBezTo>
                <a:cubicBezTo>
                  <a:pt x="710422" y="862747"/>
                  <a:pt x="443562" y="941933"/>
                  <a:pt x="230127" y="826178"/>
                </a:cubicBezTo>
                <a:cubicBezTo>
                  <a:pt x="30032" y="717657"/>
                  <a:pt x="-52071" y="476329"/>
                  <a:pt x="33828" y="270722"/>
                </a:cubicBezTo>
                <a:lnTo>
                  <a:pt x="53259" y="230131"/>
                </a:lnTo>
                <a:lnTo>
                  <a:pt x="53264" y="230123"/>
                </a:lnTo>
                <a:lnTo>
                  <a:pt x="76686" y="191696"/>
                </a:lnTo>
                <a:cubicBezTo>
                  <a:pt x="155111" y="76608"/>
                  <a:pt x="281024" y="8913"/>
                  <a:pt x="413283" y="821"/>
                </a:cubicBezTo>
                <a:close/>
              </a:path>
            </a:pathLst>
          </a:custGeom>
          <a:effectLst>
            <a:outerShdw blurRad="622300" sx="85000" sy="85000" algn="ctr" rotWithShape="0">
              <a:schemeClr val="bg1">
                <a:alpha val="40000"/>
              </a:schemeClr>
            </a:outerShdw>
            <a:reflection blurRad="6350" stA="32000" endPos="37000" dir="5400000" sy="-100000" algn="bl" rotWithShape="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10736696" flipH="1">
            <a:off x="9144451" y="1583439"/>
            <a:ext cx="870817" cy="870816"/>
          </a:xfrm>
          <a:custGeom>
            <a:avLst/>
            <a:gdLst>
              <a:gd name="connsiteX0" fmla="*/ 1715429 w 3430857"/>
              <a:gd name="connsiteY0" fmla="*/ 0 h 3430858"/>
              <a:gd name="connsiteX1" fmla="*/ 3422001 w 3430857"/>
              <a:gd name="connsiteY1" fmla="*/ 1540037 h 3430858"/>
              <a:gd name="connsiteX2" fmla="*/ 3430857 w 3430857"/>
              <a:gd name="connsiteY2" fmla="*/ 1715411 h 3430858"/>
              <a:gd name="connsiteX3" fmla="*/ 3430857 w 3430857"/>
              <a:gd name="connsiteY3" fmla="*/ 1715448 h 3430858"/>
              <a:gd name="connsiteX4" fmla="*/ 3422001 w 3430857"/>
              <a:gd name="connsiteY4" fmla="*/ 1890822 h 3430858"/>
              <a:gd name="connsiteX5" fmla="*/ 1715429 w 3430857"/>
              <a:gd name="connsiteY5" fmla="*/ 3430858 h 3430858"/>
              <a:gd name="connsiteX6" fmla="*/ 0 w 3430857"/>
              <a:gd name="connsiteY6" fmla="*/ 1715429 h 3430858"/>
              <a:gd name="connsiteX7" fmla="*/ 1715429 w 3430857"/>
              <a:gd name="connsiteY7" fmla="*/ 0 h 343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0857" h="3430858">
                <a:moveTo>
                  <a:pt x="1715429" y="0"/>
                </a:moveTo>
                <a:cubicBezTo>
                  <a:pt x="2603621" y="0"/>
                  <a:pt x="3334154" y="675021"/>
                  <a:pt x="3422001" y="1540037"/>
                </a:cubicBezTo>
                <a:lnTo>
                  <a:pt x="3430857" y="1715411"/>
                </a:lnTo>
                <a:lnTo>
                  <a:pt x="3430857" y="1715448"/>
                </a:lnTo>
                <a:lnTo>
                  <a:pt x="3422001" y="1890822"/>
                </a:lnTo>
                <a:cubicBezTo>
                  <a:pt x="3334154" y="2755837"/>
                  <a:pt x="2603621" y="3430858"/>
                  <a:pt x="1715429" y="3430858"/>
                </a:cubicBezTo>
                <a:cubicBezTo>
                  <a:pt x="768024" y="3430858"/>
                  <a:pt x="0" y="2662834"/>
                  <a:pt x="0" y="1715429"/>
                </a:cubicBezTo>
                <a:cubicBezTo>
                  <a:pt x="0" y="768024"/>
                  <a:pt x="768024" y="0"/>
                  <a:pt x="1715429" y="0"/>
                </a:cubicBezTo>
                <a:close/>
              </a:path>
            </a:pathLst>
          </a:custGeom>
          <a:effectLst>
            <a:outerShdw blurRad="508000" sx="71000" sy="71000" algn="ctr" rotWithShape="0">
              <a:schemeClr val="bg1">
                <a:alpha val="40000"/>
              </a:schemeClr>
            </a:outerShdw>
            <a:reflection blurRad="6350" stA="39000" endPos="3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rot="19361373">
            <a:off x="6281705" y="3786762"/>
            <a:ext cx="1302782" cy="1302781"/>
          </a:xfrm>
          <a:custGeom>
            <a:avLst/>
            <a:gdLst>
              <a:gd name="connsiteX0" fmla="*/ 1248302 w 1536543"/>
              <a:gd name="connsiteY0" fmla="*/ 168561 h 1536542"/>
              <a:gd name="connsiteX1" fmla="*/ 1511693 w 1536543"/>
              <a:gd name="connsiteY1" fmla="*/ 574643 h 1536542"/>
              <a:gd name="connsiteX2" fmla="*/ 1527533 w 1536543"/>
              <a:gd name="connsiteY2" fmla="*/ 651663 h 1536542"/>
              <a:gd name="connsiteX3" fmla="*/ 1527535 w 1536543"/>
              <a:gd name="connsiteY3" fmla="*/ 651679 h 1536542"/>
              <a:gd name="connsiteX4" fmla="*/ 1535536 w 1536543"/>
              <a:gd name="connsiteY4" fmla="*/ 729903 h 1536542"/>
              <a:gd name="connsiteX5" fmla="*/ 884871 w 1536543"/>
              <a:gd name="connsiteY5" fmla="*/ 1527534 h 1536542"/>
              <a:gd name="connsiteX6" fmla="*/ 9010 w 1536543"/>
              <a:gd name="connsiteY6" fmla="*/ 884872 h 1536542"/>
              <a:gd name="connsiteX7" fmla="*/ 651672 w 1536543"/>
              <a:gd name="connsiteY7" fmla="*/ 9009 h 1536542"/>
              <a:gd name="connsiteX8" fmla="*/ 797488 w 1536543"/>
              <a:gd name="connsiteY8" fmla="*/ 522 h 1536542"/>
              <a:gd name="connsiteX9" fmla="*/ 1248302 w 1536543"/>
              <a:gd name="connsiteY9" fmla="*/ 168561 h 153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6543" h="1536542">
                <a:moveTo>
                  <a:pt x="1248302" y="168561"/>
                </a:moveTo>
                <a:cubicBezTo>
                  <a:pt x="1374249" y="269321"/>
                  <a:pt x="1468958" y="409753"/>
                  <a:pt x="1511693" y="574643"/>
                </a:cubicBezTo>
                <a:lnTo>
                  <a:pt x="1527533" y="651663"/>
                </a:lnTo>
                <a:lnTo>
                  <a:pt x="1527535" y="651679"/>
                </a:lnTo>
                <a:lnTo>
                  <a:pt x="1535536" y="729903"/>
                </a:lnTo>
                <a:cubicBezTo>
                  <a:pt x="1555450" y="1118737"/>
                  <a:pt x="1277993" y="1467163"/>
                  <a:pt x="884871" y="1527534"/>
                </a:cubicBezTo>
                <a:cubicBezTo>
                  <a:pt x="465543" y="1591931"/>
                  <a:pt x="73406" y="1304201"/>
                  <a:pt x="9010" y="884872"/>
                </a:cubicBezTo>
                <a:cubicBezTo>
                  <a:pt x="-55388" y="465544"/>
                  <a:pt x="232342" y="73406"/>
                  <a:pt x="651672" y="9009"/>
                </a:cubicBezTo>
                <a:cubicBezTo>
                  <a:pt x="700812" y="1463"/>
                  <a:pt x="749579" y="-1248"/>
                  <a:pt x="797488" y="522"/>
                </a:cubicBezTo>
                <a:cubicBezTo>
                  <a:pt x="965172" y="6718"/>
                  <a:pt x="1122356" y="67803"/>
                  <a:pt x="1248302" y="168561"/>
                </a:cubicBezTo>
                <a:close/>
              </a:path>
            </a:pathLst>
          </a:custGeom>
          <a:effectLst>
            <a:outerShdw blurRad="495300" sx="73000" sy="73000" algn="ctr" rotWithShape="0">
              <a:schemeClr val="bg1">
                <a:alpha val="40000"/>
              </a:schemeClr>
            </a:outerShdw>
            <a:reflection blurRad="6350" stA="43000" endPos="31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 rot="19026212">
            <a:off x="4031724" y="1774139"/>
            <a:ext cx="961353" cy="961353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37000" endPos="30000" dir="5400000" sy="-100000" algn="bl" rotWithShape="0"/>
          </a:effectLst>
        </p:spPr>
      </p:pic>
      <p:grpSp>
        <p:nvGrpSpPr>
          <p:cNvPr id="17" name="组合 16"/>
          <p:cNvGrpSpPr/>
          <p:nvPr/>
        </p:nvGrpSpPr>
        <p:grpSpPr>
          <a:xfrm>
            <a:off x="1677115" y="4778003"/>
            <a:ext cx="678060" cy="1815882"/>
            <a:chOff x="4070837" y="4405658"/>
            <a:chExt cx="612545" cy="1815882"/>
          </a:xfrm>
        </p:grpSpPr>
        <p:sp>
          <p:nvSpPr>
            <p:cNvPr id="19" name="文本框 18"/>
            <p:cNvSpPr txBox="1"/>
            <p:nvPr/>
          </p:nvSpPr>
          <p:spPr>
            <a:xfrm>
              <a:off x="4070837" y="4405658"/>
              <a:ext cx="4198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成果概述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4683382" y="4477184"/>
              <a:ext cx="0" cy="407736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5319704" y="1886480"/>
            <a:ext cx="1373196" cy="1815882"/>
            <a:chOff x="4083477" y="4448825"/>
            <a:chExt cx="1373196" cy="1815882"/>
          </a:xfrm>
        </p:grpSpPr>
        <p:sp>
          <p:nvSpPr>
            <p:cNvPr id="25" name="文本框 24"/>
            <p:cNvSpPr txBox="1"/>
            <p:nvPr/>
          </p:nvSpPr>
          <p:spPr>
            <a:xfrm>
              <a:off x="4083477" y="4448825"/>
              <a:ext cx="4198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实现分工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697309" y="4537195"/>
              <a:ext cx="0" cy="347725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746105" y="4642208"/>
              <a:ext cx="710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833231" y="4766300"/>
            <a:ext cx="664068" cy="2062103"/>
            <a:chOff x="4083477" y="4388665"/>
            <a:chExt cx="599905" cy="2062103"/>
          </a:xfrm>
        </p:grpSpPr>
        <p:sp>
          <p:nvSpPr>
            <p:cNvPr id="29" name="文本框 28"/>
            <p:cNvSpPr txBox="1"/>
            <p:nvPr/>
          </p:nvSpPr>
          <p:spPr>
            <a:xfrm>
              <a:off x="4083477" y="4388665"/>
              <a:ext cx="41983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算法技术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4683382" y="4477184"/>
              <a:ext cx="0" cy="407736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10272704" y="1886480"/>
            <a:ext cx="613832" cy="1815882"/>
            <a:chOff x="4083477" y="4448825"/>
            <a:chExt cx="613832" cy="1815882"/>
          </a:xfrm>
        </p:grpSpPr>
        <p:sp>
          <p:nvSpPr>
            <p:cNvPr id="41" name="文本框 40"/>
            <p:cNvSpPr txBox="1"/>
            <p:nvPr/>
          </p:nvSpPr>
          <p:spPr>
            <a:xfrm>
              <a:off x="4083477" y="4448825"/>
              <a:ext cx="4198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产品演示</a:t>
              </a:r>
            </a:p>
          </p:txBody>
        </p:sp>
        <p:cxnSp>
          <p:nvCxnSpPr>
            <p:cNvPr id="42" name="直接连接符 41"/>
            <p:cNvCxnSpPr/>
            <p:nvPr/>
          </p:nvCxnSpPr>
          <p:spPr>
            <a:xfrm flipV="1">
              <a:off x="4697309" y="4537195"/>
              <a:ext cx="0" cy="347725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1880410" y="3795300"/>
            <a:ext cx="386321" cy="386321"/>
          </a:xfrm>
          <a:custGeom>
            <a:avLst/>
            <a:gdLst>
              <a:gd name="connsiteX0" fmla="*/ 473506 w 947012"/>
              <a:gd name="connsiteY0" fmla="*/ 0 h 947012"/>
              <a:gd name="connsiteX1" fmla="*/ 947012 w 947012"/>
              <a:gd name="connsiteY1" fmla="*/ 473506 h 947012"/>
              <a:gd name="connsiteX2" fmla="*/ 473506 w 947012"/>
              <a:gd name="connsiteY2" fmla="*/ 947012 h 947012"/>
              <a:gd name="connsiteX3" fmla="*/ 0 w 947012"/>
              <a:gd name="connsiteY3" fmla="*/ 473506 h 947012"/>
              <a:gd name="connsiteX4" fmla="*/ 473506 w 947012"/>
              <a:gd name="connsiteY4" fmla="*/ 0 h 9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012" h="947012">
                <a:moveTo>
                  <a:pt x="473506" y="0"/>
                </a:moveTo>
                <a:cubicBezTo>
                  <a:pt x="735016" y="0"/>
                  <a:pt x="947012" y="211996"/>
                  <a:pt x="947012" y="473506"/>
                </a:cubicBezTo>
                <a:cubicBezTo>
                  <a:pt x="947012" y="735016"/>
                  <a:pt x="735016" y="947012"/>
                  <a:pt x="473506" y="947012"/>
                </a:cubicBezTo>
                <a:cubicBezTo>
                  <a:pt x="211996" y="947012"/>
                  <a:pt x="0" y="735016"/>
                  <a:pt x="0" y="473506"/>
                </a:cubicBezTo>
                <a:cubicBezTo>
                  <a:pt x="0" y="211996"/>
                  <a:pt x="211996" y="0"/>
                  <a:pt x="473506" y="0"/>
                </a:cubicBezTo>
                <a:close/>
              </a:path>
            </a:pathLst>
          </a:custGeom>
          <a:effectLst>
            <a:glow rad="1905000">
              <a:schemeClr val="bg1">
                <a:alpha val="7000"/>
              </a:schemeClr>
            </a:glow>
            <a:softEdge rad="1092200"/>
          </a:effectLst>
        </p:spPr>
      </p:pic>
      <p:sp>
        <p:nvSpPr>
          <p:cNvPr id="32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乘号 6"/>
          <p:cNvSpPr/>
          <p:nvPr/>
        </p:nvSpPr>
        <p:spPr>
          <a:xfrm>
            <a:off x="13169140" y="797745"/>
            <a:ext cx="566057" cy="566057"/>
          </a:xfrm>
          <a:prstGeom prst="mathMultiply">
            <a:avLst>
              <a:gd name="adj1" fmla="val 447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33596" y="1567004"/>
            <a:ext cx="205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自 我 介 绍</a:t>
            </a:r>
          </a:p>
        </p:txBody>
      </p:sp>
      <p:sp>
        <p:nvSpPr>
          <p:cNvPr id="10" name="矩形 9"/>
          <p:cNvSpPr/>
          <p:nvPr/>
        </p:nvSpPr>
        <p:spPr>
          <a:xfrm>
            <a:off x="13633596" y="2377035"/>
            <a:ext cx="3439886" cy="3144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Never embarrass yourself, such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as not sleeping or eating, these are things that fools do. The world is a unique one, you must love yourself. The world is a unique 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one, you must love yourself. these are things that fools do. The world is a unique one, you must love yourself. The world is a unique </a:t>
            </a: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one, you must love yourself. The world is a unique one, you must love yourself.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927594" y="1348567"/>
            <a:ext cx="4081393" cy="4081393"/>
          </a:xfrm>
          <a:custGeom>
            <a:avLst/>
            <a:gdLst>
              <a:gd name="connsiteX0" fmla="*/ 473506 w 947012"/>
              <a:gd name="connsiteY0" fmla="*/ 0 h 947012"/>
              <a:gd name="connsiteX1" fmla="*/ 947012 w 947012"/>
              <a:gd name="connsiteY1" fmla="*/ 473506 h 947012"/>
              <a:gd name="connsiteX2" fmla="*/ 473506 w 947012"/>
              <a:gd name="connsiteY2" fmla="*/ 947012 h 947012"/>
              <a:gd name="connsiteX3" fmla="*/ 0 w 947012"/>
              <a:gd name="connsiteY3" fmla="*/ 473506 h 947012"/>
              <a:gd name="connsiteX4" fmla="*/ 473506 w 947012"/>
              <a:gd name="connsiteY4" fmla="*/ 0 h 9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012" h="947012">
                <a:moveTo>
                  <a:pt x="473506" y="0"/>
                </a:moveTo>
                <a:cubicBezTo>
                  <a:pt x="735016" y="0"/>
                  <a:pt x="947012" y="211996"/>
                  <a:pt x="947012" y="473506"/>
                </a:cubicBezTo>
                <a:cubicBezTo>
                  <a:pt x="947012" y="735016"/>
                  <a:pt x="735016" y="947012"/>
                  <a:pt x="473506" y="947012"/>
                </a:cubicBezTo>
                <a:cubicBezTo>
                  <a:pt x="211996" y="947012"/>
                  <a:pt x="0" y="735016"/>
                  <a:pt x="0" y="473506"/>
                </a:cubicBezTo>
                <a:cubicBezTo>
                  <a:pt x="0" y="211996"/>
                  <a:pt x="211996" y="0"/>
                  <a:pt x="473506" y="0"/>
                </a:cubicBezTo>
                <a:close/>
              </a:path>
            </a:pathLst>
          </a:custGeom>
          <a:effectLst>
            <a:glow rad="1905000">
              <a:schemeClr val="bg1">
                <a:alpha val="7000"/>
              </a:schemeClr>
            </a:glow>
            <a:softEdge rad="1092200"/>
          </a:effectLst>
        </p:spPr>
      </p:pic>
      <p:grpSp>
        <p:nvGrpSpPr>
          <p:cNvPr id="9" name="组合 8"/>
          <p:cNvGrpSpPr/>
          <p:nvPr/>
        </p:nvGrpSpPr>
        <p:grpSpPr>
          <a:xfrm>
            <a:off x="4655708" y="985118"/>
            <a:ext cx="2444542" cy="4524315"/>
            <a:chOff x="4655708" y="985118"/>
            <a:chExt cx="2444542" cy="4524315"/>
          </a:xfrm>
        </p:grpSpPr>
        <p:sp>
          <p:nvSpPr>
            <p:cNvPr id="11" name="文本框 10"/>
            <p:cNvSpPr txBox="1"/>
            <p:nvPr/>
          </p:nvSpPr>
          <p:spPr>
            <a:xfrm>
              <a:off x="5406021" y="985118"/>
              <a:ext cx="1658313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200" dirty="0">
                  <a:solidFill>
                    <a:prstClr val="white">
                      <a:lumMod val="85000"/>
                    </a:prstClr>
                  </a:solidFill>
                  <a:latin typeface="Arial"/>
                  <a:cs typeface="+mn-ea"/>
                  <a:sym typeface="+mn-lt"/>
                </a:rPr>
                <a:t>产品演示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4655708" y="2377035"/>
              <a:ext cx="2444542" cy="1935270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57060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 rot="3284295">
            <a:off x="5249256" y="48213"/>
            <a:ext cx="1613194" cy="1638164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29" name="文本框 28"/>
          <p:cNvSpPr txBox="1"/>
          <p:nvPr/>
        </p:nvSpPr>
        <p:spPr>
          <a:xfrm>
            <a:off x="3687568" y="3429000"/>
            <a:ext cx="481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>
                <a:solidFill>
                  <a:srgbClr val="333333"/>
                </a:solidFill>
                <a:cs typeface="+mn-ea"/>
                <a:sym typeface="+mn-lt"/>
              </a:rPr>
              <a:t>谢 谢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203197" y="4352293"/>
            <a:ext cx="37843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thank  you</a:t>
            </a:r>
            <a:endParaRPr lang="zh-CN" altLang="en-US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01908" y="5429476"/>
            <a:ext cx="45719" cy="354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金融软工演示视频">
            <a:hlinkClick r:id="" action="ppaction://media"/>
            <a:extLst>
              <a:ext uri="{FF2B5EF4-FFF2-40B4-BE49-F238E27FC236}">
                <a16:creationId xmlns:a16="http://schemas.microsoft.com/office/drawing/2014/main" id="{B5BCCBE5-8997-D9BB-A7E2-D035F7C81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0182" y="86633"/>
            <a:ext cx="12152458" cy="648881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 rot="3284295">
            <a:off x="5288798" y="374431"/>
            <a:ext cx="1613194" cy="1638164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29" name="文本框 28"/>
          <p:cNvSpPr txBox="1"/>
          <p:nvPr/>
        </p:nvSpPr>
        <p:spPr>
          <a:xfrm>
            <a:off x="3687568" y="3429000"/>
            <a:ext cx="4815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rgbClr val="333333"/>
                </a:solidFill>
                <a:latin typeface="Arial"/>
                <a:cs typeface="+mn-ea"/>
                <a:sym typeface="+mn-lt"/>
              </a:rPr>
              <a:t>感谢聆听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</a:t>
            </a:r>
          </a:p>
        </p:txBody>
      </p:sp>
      <p:sp>
        <p:nvSpPr>
          <p:cNvPr id="31" name="矩形 30"/>
          <p:cNvSpPr/>
          <p:nvPr/>
        </p:nvSpPr>
        <p:spPr>
          <a:xfrm>
            <a:off x="6101908" y="5429476"/>
            <a:ext cx="45719" cy="35480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81176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乘号 6"/>
          <p:cNvSpPr/>
          <p:nvPr/>
        </p:nvSpPr>
        <p:spPr>
          <a:xfrm>
            <a:off x="13169140" y="797745"/>
            <a:ext cx="566057" cy="566057"/>
          </a:xfrm>
          <a:prstGeom prst="mathMultiply">
            <a:avLst>
              <a:gd name="adj1" fmla="val 447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33596" y="1567004"/>
            <a:ext cx="205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 我 介 绍</a:t>
            </a:r>
          </a:p>
        </p:txBody>
      </p:sp>
      <p:sp>
        <p:nvSpPr>
          <p:cNvPr id="10" name="矩形 9"/>
          <p:cNvSpPr/>
          <p:nvPr/>
        </p:nvSpPr>
        <p:spPr>
          <a:xfrm>
            <a:off x="13633596" y="2377035"/>
            <a:ext cx="3439886" cy="3144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Never embarrass yourself, such</a:t>
            </a:r>
          </a:p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as not sleeping or eating, these are things that fools do. The world is a unique one, you must love yourself. The world is a unique </a:t>
            </a:r>
          </a:p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one, you must love yourself. these are things that fools do. The world is a unique one, you must love yourself. The world is a unique </a:t>
            </a:r>
          </a:p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one, you must love yourself. The world is a unique one, you must love yourself.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927594" y="1348567"/>
            <a:ext cx="4081393" cy="4081393"/>
          </a:xfrm>
          <a:custGeom>
            <a:avLst/>
            <a:gdLst>
              <a:gd name="connsiteX0" fmla="*/ 473506 w 947012"/>
              <a:gd name="connsiteY0" fmla="*/ 0 h 947012"/>
              <a:gd name="connsiteX1" fmla="*/ 947012 w 947012"/>
              <a:gd name="connsiteY1" fmla="*/ 473506 h 947012"/>
              <a:gd name="connsiteX2" fmla="*/ 473506 w 947012"/>
              <a:gd name="connsiteY2" fmla="*/ 947012 h 947012"/>
              <a:gd name="connsiteX3" fmla="*/ 0 w 947012"/>
              <a:gd name="connsiteY3" fmla="*/ 473506 h 947012"/>
              <a:gd name="connsiteX4" fmla="*/ 473506 w 947012"/>
              <a:gd name="connsiteY4" fmla="*/ 0 h 9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012" h="947012">
                <a:moveTo>
                  <a:pt x="473506" y="0"/>
                </a:moveTo>
                <a:cubicBezTo>
                  <a:pt x="735016" y="0"/>
                  <a:pt x="947012" y="211996"/>
                  <a:pt x="947012" y="473506"/>
                </a:cubicBezTo>
                <a:cubicBezTo>
                  <a:pt x="947012" y="735016"/>
                  <a:pt x="735016" y="947012"/>
                  <a:pt x="473506" y="947012"/>
                </a:cubicBezTo>
                <a:cubicBezTo>
                  <a:pt x="211996" y="947012"/>
                  <a:pt x="0" y="735016"/>
                  <a:pt x="0" y="473506"/>
                </a:cubicBezTo>
                <a:cubicBezTo>
                  <a:pt x="0" y="211996"/>
                  <a:pt x="211996" y="0"/>
                  <a:pt x="473506" y="0"/>
                </a:cubicBezTo>
                <a:close/>
              </a:path>
            </a:pathLst>
          </a:custGeom>
          <a:effectLst>
            <a:glow rad="1905000">
              <a:schemeClr val="bg1">
                <a:alpha val="7000"/>
              </a:schemeClr>
            </a:glow>
            <a:softEdge rad="1092200"/>
          </a:effectLst>
        </p:spPr>
      </p:pic>
      <p:grpSp>
        <p:nvGrpSpPr>
          <p:cNvPr id="9" name="组合 8"/>
          <p:cNvGrpSpPr/>
          <p:nvPr/>
        </p:nvGrpSpPr>
        <p:grpSpPr>
          <a:xfrm>
            <a:off x="4655708" y="985118"/>
            <a:ext cx="2444542" cy="4524315"/>
            <a:chOff x="4655708" y="985118"/>
            <a:chExt cx="2444542" cy="4524315"/>
          </a:xfrm>
        </p:grpSpPr>
        <p:sp>
          <p:nvSpPr>
            <p:cNvPr id="11" name="文本框 10"/>
            <p:cNvSpPr txBox="1"/>
            <p:nvPr/>
          </p:nvSpPr>
          <p:spPr>
            <a:xfrm>
              <a:off x="5406021" y="985118"/>
              <a:ext cx="1658313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成果概述</a:t>
              </a:r>
              <a:endParaRPr lang="zh-CN" altLang="en-US" sz="6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4655708" y="2377035"/>
              <a:ext cx="2444542" cy="1935270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6191" y="327907"/>
            <a:ext cx="748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>
                <a:solidFill>
                  <a:schemeClr val="bg1"/>
                </a:solidFill>
                <a:cs typeface="+mn-ea"/>
                <a:sym typeface="+mn-lt"/>
              </a:rPr>
              <a:t>TradePulse</a:t>
            </a:r>
            <a:r>
              <a:rPr lang="en-US" altLang="zh-CN" sz="2400" b="1" i="1" dirty="0">
                <a:solidFill>
                  <a:schemeClr val="bg1"/>
                </a:solidFill>
                <a:cs typeface="+mn-ea"/>
                <a:sym typeface="+mn-lt"/>
              </a:rPr>
              <a:t>	     </a:t>
            </a:r>
            <a:r>
              <a:rPr lang="zh-CN" altLang="en-US" sz="2400" b="1" i="1" dirty="0">
                <a:solidFill>
                  <a:schemeClr val="bg1"/>
                </a:solidFill>
                <a:cs typeface="+mn-ea"/>
                <a:sym typeface="+mn-lt"/>
              </a:rPr>
              <a:t>功能概述</a:t>
            </a:r>
            <a:r>
              <a:rPr lang="en-US" altLang="zh-CN" sz="2400" b="1" i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endParaRPr lang="zh-CN" altLang="en-US" sz="24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22285"/>
            <a:ext cx="12192000" cy="4945742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4012266"/>
            <a:ext cx="4082144" cy="70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用户可以通过股票代码搜索想要交易的股票，从而查看其实时价格并决定是否买入和卖出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426688"/>
            <a:ext cx="2748644" cy="60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5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模拟交易</a:t>
            </a:r>
            <a:endParaRPr lang="en-US" altLang="zh-CN" sz="25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938088"/>
            <a:ext cx="2748644" cy="601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5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用户信息</a:t>
            </a:r>
            <a:endParaRPr lang="en-US" altLang="zh-CN" sz="25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49FBB6-9D84-94DB-EEF5-C5DF91DC56E4}"/>
              </a:ext>
            </a:extLst>
          </p:cNvPr>
          <p:cNvSpPr/>
          <p:nvPr/>
        </p:nvSpPr>
        <p:spPr>
          <a:xfrm>
            <a:off x="7015083" y="3427330"/>
            <a:ext cx="2748644" cy="60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500" b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市场行情</a:t>
            </a:r>
            <a:endParaRPr lang="en-US" altLang="zh-CN" sz="2500" b="1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1A306A-A150-8239-7EC7-9E7DC6388665}"/>
              </a:ext>
            </a:extLst>
          </p:cNvPr>
          <p:cNvSpPr txBox="1"/>
          <p:nvPr/>
        </p:nvSpPr>
        <p:spPr>
          <a:xfrm>
            <a:off x="7015083" y="892140"/>
            <a:ext cx="6398244" cy="600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因子回测</a:t>
            </a:r>
            <a:endParaRPr kumimoji="0" lang="en-US" altLang="zh-CN" sz="25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B5A517-74C7-94F1-BBA3-86C169168818}"/>
              </a:ext>
            </a:extLst>
          </p:cNvPr>
          <p:cNvSpPr/>
          <p:nvPr/>
        </p:nvSpPr>
        <p:spPr>
          <a:xfrm>
            <a:off x="56191" y="1503978"/>
            <a:ext cx="4082144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注册：注册时进行账号与密码合法性检验，并让用户输入密保问题以支持找回密码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持仓：记录用户目前所具有的股票数量及其对应价格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交易历史：按照时间顺序记录该用户每一次买入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卖出的股票、数量、价格以及盈亏等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09C282-B376-67DC-B761-8B11BB090418}"/>
              </a:ext>
            </a:extLst>
          </p:cNvPr>
          <p:cNvSpPr/>
          <p:nvPr/>
        </p:nvSpPr>
        <p:spPr>
          <a:xfrm>
            <a:off x="7212181" y="1583917"/>
            <a:ext cx="4082144" cy="231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为用户提供一些已经编写好的优质中低频截面因子，为用户开展更深入的量化研究提供新思路。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通过收益净值曲线展现编写好的因子在近两年市场的回测结果，并给出相应评估指标（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ic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cs typeface="+mn-ea"/>
                <a:sym typeface="+mn-lt"/>
              </a:rPr>
              <a:t>icir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、最大回撤等）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9FC897-48E9-908B-2062-51053D8FBAC9}"/>
              </a:ext>
            </a:extLst>
          </p:cNvPr>
          <p:cNvSpPr/>
          <p:nvPr/>
        </p:nvSpPr>
        <p:spPr>
          <a:xfrm>
            <a:off x="7212181" y="4028135"/>
            <a:ext cx="4082144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首页展现大盘指数（包括上证指数、深证指数、北证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、沪深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）的实时行情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可通过搜索股票代码查看关注的股票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可查看每只股票的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k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线图，展示不同日期的高开低收等行情数据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>
            <a:alpha val="9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78793" y="262385"/>
            <a:ext cx="748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TradePulse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	     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功能概述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  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19034" y="724050"/>
            <a:ext cx="2748644" cy="66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>
                    <a:lumMod val="85000"/>
                  </a:prstClr>
                </a:solidFill>
                <a:latin typeface="Arial"/>
                <a:cs typeface="+mn-ea"/>
                <a:sym typeface="+mn-lt"/>
              </a:rPr>
              <a:t>策略模块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B5A517-74C7-94F1-BBA3-86C169168818}"/>
              </a:ext>
            </a:extLst>
          </p:cNvPr>
          <p:cNvSpPr/>
          <p:nvPr/>
        </p:nvSpPr>
        <p:spPr>
          <a:xfrm>
            <a:off x="3724008" y="1689080"/>
            <a:ext cx="4082144" cy="5038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使用机器学习深度学习等模型对已有中低频截面因子进行拟合。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600" dirty="0">
                <a:solidFill>
                  <a:prstClr val="white"/>
                </a:solidFill>
                <a:latin typeface="Arial"/>
                <a:cs typeface="+mn-ea"/>
                <a:sym typeface="+mn-lt"/>
              </a:rPr>
              <a:t>将模型的拟合结果作为一个因子值进行回测，计算相关指标（</a:t>
            </a:r>
            <a:r>
              <a:rPr lang="en-US" altLang="zh-CN" sz="1600" dirty="0" err="1">
                <a:solidFill>
                  <a:prstClr val="white"/>
                </a:solidFill>
                <a:latin typeface="Arial"/>
                <a:cs typeface="+mn-ea"/>
                <a:sym typeface="+mn-lt"/>
              </a:rPr>
              <a:t>ic</a:t>
            </a:r>
            <a:r>
              <a:rPr lang="zh-CN" altLang="en-US" sz="1600" dirty="0">
                <a:solidFill>
                  <a:prstClr val="white"/>
                </a:solidFill>
                <a:latin typeface="Arial"/>
                <a:cs typeface="+mn-ea"/>
                <a:sym typeface="+mn-lt"/>
              </a:rPr>
              <a:t>、</a:t>
            </a:r>
            <a:r>
              <a:rPr lang="en-US" altLang="zh-CN" sz="1600" dirty="0" err="1">
                <a:solidFill>
                  <a:prstClr val="white"/>
                </a:solidFill>
                <a:latin typeface="Arial"/>
                <a:cs typeface="+mn-ea"/>
                <a:sym typeface="+mn-lt"/>
              </a:rPr>
              <a:t>icir</a:t>
            </a:r>
            <a:r>
              <a:rPr lang="zh-CN" altLang="en-US" sz="1600" dirty="0">
                <a:solidFill>
                  <a:prstClr val="white"/>
                </a:solidFill>
                <a:latin typeface="Arial"/>
                <a:cs typeface="+mn-ea"/>
                <a:sym typeface="+mn-lt"/>
              </a:rPr>
              <a:t>、日均收益率等），通过回测系统展现收益净值曲线。</a:t>
            </a:r>
            <a:endParaRPr lang="en-US" altLang="zh-CN" sz="1600" dirty="0">
              <a:solidFill>
                <a:prstClr val="white"/>
              </a:solidFill>
              <a:latin typeface="Arial"/>
              <a:cs typeface="+mn-ea"/>
              <a:sym typeface="+mn-l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600" dirty="0">
                <a:solidFill>
                  <a:prstClr val="white"/>
                </a:solidFill>
                <a:latin typeface="Arial"/>
                <a:cs typeface="+mn-ea"/>
                <a:sym typeface="+mn-lt"/>
              </a:rPr>
              <a:t>通过数据计算上一时间周期的因子值，通过模型拟合推断，根据收益率对当前股票进行排序，选取预测收益率最高的十只股票推荐给用户。</a:t>
            </a:r>
            <a:endParaRPr lang="en-US" altLang="zh-CN" sz="1600" dirty="0">
              <a:solidFill>
                <a:prstClr val="white"/>
              </a:solidFill>
              <a:latin typeface="Arial"/>
              <a:cs typeface="+mn-ea"/>
              <a:sym typeface="+mn-l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400" dirty="0">
              <a:solidFill>
                <a:prstClr val="white"/>
              </a:solidFill>
              <a:latin typeface="Arial"/>
              <a:cs typeface="+mn-ea"/>
              <a:sym typeface="+mn-l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35604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2" y="0"/>
            <a:ext cx="12186548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2185496" y="1554573"/>
            <a:ext cx="7774871" cy="4118310"/>
          </a:xfrm>
          <a:prstGeom prst="roundRect">
            <a:avLst>
              <a:gd name="adj" fmla="val 2186"/>
            </a:avLst>
          </a:prstGeom>
          <a:solidFill>
            <a:schemeClr val="bg1"/>
          </a:solidFill>
          <a:ln>
            <a:noFill/>
          </a:ln>
          <a:effectLst>
            <a:outerShdw blurRad="1397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0808" y="56795"/>
            <a:ext cx="10912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err="1">
                <a:solidFill>
                  <a:schemeClr val="bg1"/>
                </a:solidFill>
                <a:cs typeface="+mn-ea"/>
                <a:sym typeface="+mn-lt"/>
              </a:rPr>
              <a:t>TradePulse</a:t>
            </a:r>
            <a:r>
              <a:rPr lang="en-US" altLang="zh-CN" sz="2400" b="1" i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			                                           </a:t>
            </a:r>
            <a:r>
              <a:rPr lang="zh-CN" altLang="en-US" sz="2400" b="1" i="1" dirty="0">
                <a:solidFill>
                  <a:schemeClr val="bg1"/>
                </a:solidFill>
                <a:cs typeface="+mn-ea"/>
                <a:sym typeface="+mn-lt"/>
              </a:rPr>
              <a:t>架构设计 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709119" y="6478038"/>
            <a:ext cx="23258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034971" y="6484388"/>
            <a:ext cx="82731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80481A65-A7FD-5468-57BB-84DA2CB2C60B}"/>
              </a:ext>
            </a:extLst>
          </p:cNvPr>
          <p:cNvSpPr/>
          <p:nvPr/>
        </p:nvSpPr>
        <p:spPr>
          <a:xfrm>
            <a:off x="2566751" y="3510125"/>
            <a:ext cx="2762971" cy="1803103"/>
          </a:xfrm>
          <a:prstGeom prst="ellipse">
            <a:avLst/>
          </a:prstGeom>
          <a:solidFill>
            <a:srgbClr val="33333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前端界面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7DD277B-565E-2026-455C-49E90347E832}"/>
              </a:ext>
            </a:extLst>
          </p:cNvPr>
          <p:cNvSpPr/>
          <p:nvPr/>
        </p:nvSpPr>
        <p:spPr>
          <a:xfrm>
            <a:off x="139732" y="3887919"/>
            <a:ext cx="1091086" cy="896220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</a:rPr>
              <a:t>用户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CBA7B5B-C8EC-F9B1-B56F-7EC6B66CD896}"/>
              </a:ext>
            </a:extLst>
          </p:cNvPr>
          <p:cNvCxnSpPr>
            <a:cxnSpLocks/>
          </p:cNvCxnSpPr>
          <p:nvPr/>
        </p:nvCxnSpPr>
        <p:spPr>
          <a:xfrm>
            <a:off x="1242265" y="4057959"/>
            <a:ext cx="13427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2CEF9E9-1410-FDC3-1EF8-CFFC180B89A3}"/>
              </a:ext>
            </a:extLst>
          </p:cNvPr>
          <p:cNvCxnSpPr>
            <a:cxnSpLocks/>
          </p:cNvCxnSpPr>
          <p:nvPr/>
        </p:nvCxnSpPr>
        <p:spPr>
          <a:xfrm flipH="1">
            <a:off x="1195308" y="4537400"/>
            <a:ext cx="13345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98ED6E5-38F8-82A2-1C5A-01C777B93177}"/>
              </a:ext>
            </a:extLst>
          </p:cNvPr>
          <p:cNvCxnSpPr>
            <a:cxnSpLocks/>
          </p:cNvCxnSpPr>
          <p:nvPr/>
        </p:nvCxnSpPr>
        <p:spPr>
          <a:xfrm flipH="1">
            <a:off x="2807455" y="5110755"/>
            <a:ext cx="390061" cy="84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E6BF15D-2329-F0FD-9C04-B7D56C349D7F}"/>
              </a:ext>
            </a:extLst>
          </p:cNvPr>
          <p:cNvSpPr txBox="1"/>
          <p:nvPr/>
        </p:nvSpPr>
        <p:spPr>
          <a:xfrm>
            <a:off x="1862574" y="5890380"/>
            <a:ext cx="458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前端专注于为用户提供简洁的可视化界面，处理用户操作并将请求发送给后端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1177712-9BE5-32EA-6537-DACECDBA1D78}"/>
              </a:ext>
            </a:extLst>
          </p:cNvPr>
          <p:cNvSpPr/>
          <p:nvPr/>
        </p:nvSpPr>
        <p:spPr>
          <a:xfrm>
            <a:off x="6767946" y="3538637"/>
            <a:ext cx="2659172" cy="18031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后端逻辑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1E1A66E-C9E3-7F0D-843F-81BB51958F4A}"/>
              </a:ext>
            </a:extLst>
          </p:cNvPr>
          <p:cNvCxnSpPr/>
          <p:nvPr/>
        </p:nvCxnSpPr>
        <p:spPr>
          <a:xfrm>
            <a:off x="5372716" y="4229718"/>
            <a:ext cx="1400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5491C94-791C-F8E1-A996-04C1A89C35D1}"/>
              </a:ext>
            </a:extLst>
          </p:cNvPr>
          <p:cNvCxnSpPr/>
          <p:nvPr/>
        </p:nvCxnSpPr>
        <p:spPr>
          <a:xfrm flipH="1">
            <a:off x="5329722" y="4606202"/>
            <a:ext cx="1400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15ADC7B-E6F5-3AA9-4119-8B2A8E613388}"/>
              </a:ext>
            </a:extLst>
          </p:cNvPr>
          <p:cNvSpPr txBox="1"/>
          <p:nvPr/>
        </p:nvSpPr>
        <p:spPr>
          <a:xfrm>
            <a:off x="147472" y="621856"/>
            <a:ext cx="534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前后端分离，通过网络通信传输请求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8583297-F2C6-80EE-B36C-BA91E5343E83}"/>
              </a:ext>
            </a:extLst>
          </p:cNvPr>
          <p:cNvCxnSpPr>
            <a:cxnSpLocks/>
          </p:cNvCxnSpPr>
          <p:nvPr/>
        </p:nvCxnSpPr>
        <p:spPr>
          <a:xfrm>
            <a:off x="8763412" y="5107822"/>
            <a:ext cx="979066" cy="91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128A1D4E-F32F-E4A9-57B6-6D4134645BA7}"/>
              </a:ext>
            </a:extLst>
          </p:cNvPr>
          <p:cNvSpPr txBox="1"/>
          <p:nvPr/>
        </p:nvSpPr>
        <p:spPr>
          <a:xfrm>
            <a:off x="7060765" y="5890380"/>
            <a:ext cx="471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后端集中处理用户信息与交易过程的逻辑，与数据库实时通信进行读取和写入操作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68004D9-26BD-7448-EAB5-0927115D2214}"/>
              </a:ext>
            </a:extLst>
          </p:cNvPr>
          <p:cNvSpPr/>
          <p:nvPr/>
        </p:nvSpPr>
        <p:spPr>
          <a:xfrm>
            <a:off x="4620818" y="1567111"/>
            <a:ext cx="2612215" cy="1736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数据库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198F24B1-905D-EEC9-BF8E-F12F9B217F1E}"/>
              </a:ext>
            </a:extLst>
          </p:cNvPr>
          <p:cNvCxnSpPr/>
          <p:nvPr/>
        </p:nvCxnSpPr>
        <p:spPr>
          <a:xfrm flipV="1">
            <a:off x="6450226" y="1112468"/>
            <a:ext cx="782807" cy="55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334120A-72D3-C6E7-4053-481C606EA543}"/>
              </a:ext>
            </a:extLst>
          </p:cNvPr>
          <p:cNvSpPr txBox="1"/>
          <p:nvPr/>
        </p:nvSpPr>
        <p:spPr>
          <a:xfrm>
            <a:off x="7271340" y="574851"/>
            <a:ext cx="411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通过外部</a:t>
            </a:r>
            <a:r>
              <a:rPr lang="en-US" altLang="zh-CN" dirty="0">
                <a:solidFill>
                  <a:schemeClr val="accent1"/>
                </a:solidFill>
              </a:rPr>
              <a:t>API</a:t>
            </a:r>
            <a:r>
              <a:rPr lang="zh-CN" altLang="en-US" dirty="0">
                <a:solidFill>
                  <a:schemeClr val="accent1"/>
                </a:solidFill>
              </a:rPr>
              <a:t>获取</a:t>
            </a:r>
            <a:r>
              <a:rPr lang="en-US" altLang="zh-CN" dirty="0">
                <a:solidFill>
                  <a:schemeClr val="accent1"/>
                </a:solidFill>
              </a:rPr>
              <a:t>A</a:t>
            </a:r>
            <a:r>
              <a:rPr lang="zh-CN" altLang="en-US" dirty="0">
                <a:solidFill>
                  <a:schemeClr val="accent1"/>
                </a:solidFill>
              </a:rPr>
              <a:t>股实时数据以及历史数据，对用户信息进行记录与保存，支持实时查询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D7005C2-C84E-3139-DC0B-BB0882E921E6}"/>
              </a:ext>
            </a:extLst>
          </p:cNvPr>
          <p:cNvCxnSpPr/>
          <p:nvPr/>
        </p:nvCxnSpPr>
        <p:spPr>
          <a:xfrm>
            <a:off x="7060765" y="2713544"/>
            <a:ext cx="847559" cy="825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9AFC44A-B565-2838-1062-89106FC8A40E}"/>
              </a:ext>
            </a:extLst>
          </p:cNvPr>
          <p:cNvCxnSpPr/>
          <p:nvPr/>
        </p:nvCxnSpPr>
        <p:spPr>
          <a:xfrm flipH="1" flipV="1">
            <a:off x="6450226" y="2994072"/>
            <a:ext cx="771039" cy="751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30" y="-1"/>
            <a:ext cx="12192000" cy="174706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 rot="20955846">
            <a:off x="64965" y="184632"/>
            <a:ext cx="1613194" cy="1638164"/>
            <a:chOff x="5569012" y="1814948"/>
            <a:chExt cx="1879519" cy="1908611"/>
          </a:xfrm>
          <a:effectLst>
            <a:outerShdw blurRad="622300" sx="66000" sy="66000" algn="ctr" rotWithShape="0">
              <a:prstClr val="black">
                <a:alpha val="43000"/>
              </a:prstClr>
            </a:outerShdw>
            <a:reflection blurRad="6350" stA="52000" endPos="26000" dir="5400000" sy="-100000" algn="bl" rotWithShape="0"/>
          </a:effectLst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>
            <a:xfrm rot="16607331">
              <a:off x="5569012" y="1814948"/>
              <a:ext cx="1879519" cy="1879519"/>
            </a:xfrm>
            <a:custGeom>
              <a:avLst/>
              <a:gdLst>
                <a:gd name="connsiteX0" fmla="*/ 1715429 w 3430857"/>
                <a:gd name="connsiteY0" fmla="*/ 0 h 3430858"/>
                <a:gd name="connsiteX1" fmla="*/ 3422001 w 3430857"/>
                <a:gd name="connsiteY1" fmla="*/ 1540037 h 3430858"/>
                <a:gd name="connsiteX2" fmla="*/ 3430857 w 3430857"/>
                <a:gd name="connsiteY2" fmla="*/ 1715411 h 3430858"/>
                <a:gd name="connsiteX3" fmla="*/ 3430857 w 3430857"/>
                <a:gd name="connsiteY3" fmla="*/ 1715448 h 3430858"/>
                <a:gd name="connsiteX4" fmla="*/ 3422001 w 3430857"/>
                <a:gd name="connsiteY4" fmla="*/ 1890822 h 3430858"/>
                <a:gd name="connsiteX5" fmla="*/ 1715429 w 3430857"/>
                <a:gd name="connsiteY5" fmla="*/ 3430858 h 3430858"/>
                <a:gd name="connsiteX6" fmla="*/ 0 w 3430857"/>
                <a:gd name="connsiteY6" fmla="*/ 1715429 h 3430858"/>
                <a:gd name="connsiteX7" fmla="*/ 1715429 w 3430857"/>
                <a:gd name="connsiteY7" fmla="*/ 0 h 343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0857" h="3430858">
                  <a:moveTo>
                    <a:pt x="1715429" y="0"/>
                  </a:moveTo>
                  <a:cubicBezTo>
                    <a:pt x="2603621" y="0"/>
                    <a:pt x="3334154" y="675021"/>
                    <a:pt x="3422001" y="1540037"/>
                  </a:cubicBezTo>
                  <a:lnTo>
                    <a:pt x="3430857" y="1715411"/>
                  </a:lnTo>
                  <a:lnTo>
                    <a:pt x="3430857" y="1715448"/>
                  </a:lnTo>
                  <a:lnTo>
                    <a:pt x="3422001" y="1890822"/>
                  </a:lnTo>
                  <a:cubicBezTo>
                    <a:pt x="3334154" y="2755837"/>
                    <a:pt x="2603621" y="3430858"/>
                    <a:pt x="1715429" y="3430858"/>
                  </a:cubicBezTo>
                  <a:cubicBezTo>
                    <a:pt x="768024" y="3430858"/>
                    <a:pt x="0" y="2662834"/>
                    <a:pt x="0" y="1715429"/>
                  </a:cubicBezTo>
                  <a:cubicBezTo>
                    <a:pt x="0" y="768024"/>
                    <a:pt x="768024" y="0"/>
                    <a:pt x="1715429" y="0"/>
                  </a:cubicBezTo>
                  <a:close/>
                </a:path>
              </a:pathLst>
            </a:cu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7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rot="16607331">
              <a:off x="6288852" y="2887718"/>
              <a:ext cx="373668" cy="1298013"/>
            </a:xfrm>
            <a:custGeom>
              <a:avLst/>
              <a:gdLst>
                <a:gd name="connsiteX0" fmla="*/ 232527 w 396485"/>
                <a:gd name="connsiteY0" fmla="*/ 0 h 1377269"/>
                <a:gd name="connsiteX1" fmla="*/ 396485 w 396485"/>
                <a:gd name="connsiteY1" fmla="*/ 1377269 h 1377269"/>
                <a:gd name="connsiteX2" fmla="*/ 275249 w 396485"/>
                <a:gd name="connsiteY2" fmla="*/ 1277241 h 1377269"/>
                <a:gd name="connsiteX3" fmla="*/ 0 w 396485"/>
                <a:gd name="connsiteY3" fmla="*/ 612731 h 1377269"/>
                <a:gd name="connsiteX4" fmla="*/ 160496 w 396485"/>
                <a:gd name="connsiteY4" fmla="*/ 87302 h 137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485" h="1377269">
                  <a:moveTo>
                    <a:pt x="232527" y="0"/>
                  </a:moveTo>
                  <a:lnTo>
                    <a:pt x="396485" y="1377269"/>
                  </a:lnTo>
                  <a:lnTo>
                    <a:pt x="275249" y="1277241"/>
                  </a:lnTo>
                  <a:cubicBezTo>
                    <a:pt x="105186" y="1107178"/>
                    <a:pt x="0" y="872238"/>
                    <a:pt x="0" y="612731"/>
                  </a:cubicBezTo>
                  <a:cubicBezTo>
                    <a:pt x="0" y="418100"/>
                    <a:pt x="59167" y="237289"/>
                    <a:pt x="160496" y="87302"/>
                  </a:cubicBezTo>
                  <a:close/>
                </a:path>
              </a:pathLst>
            </a:custGeom>
            <a:effectLst>
              <a:softEdge rad="38100"/>
            </a:effectLst>
          </p:spPr>
        </p:pic>
      </p:grpSp>
      <p:sp>
        <p:nvSpPr>
          <p:cNvPr id="8" name="文本框 7"/>
          <p:cNvSpPr txBox="1"/>
          <p:nvPr/>
        </p:nvSpPr>
        <p:spPr>
          <a:xfrm>
            <a:off x="-139590" y="-108012"/>
            <a:ext cx="11111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i="1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TradePulse</a:t>
            </a:r>
            <a:r>
              <a:rPr lang="en-US" altLang="zh-CN" sz="2400" b="1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                                                                                </a:t>
            </a:r>
            <a:r>
              <a:rPr lang="zh-CN" altLang="en-US" sz="3200" b="1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架构设计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954789" y="571963"/>
            <a:ext cx="4520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技术栈总览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9B49D6-FDE4-387E-DABD-1C7493E03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71" y="1736306"/>
            <a:ext cx="1281778" cy="7186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FDA216-B284-A27B-ED18-66384E10EF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61" y="5112811"/>
            <a:ext cx="1496544" cy="5159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5BB411-BA53-3F60-5DE3-23CB4DC92B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770" y="4135528"/>
            <a:ext cx="482397" cy="5847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17CF4F8-B6F2-0E0D-6F66-C836FAF1A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09" y="4447485"/>
            <a:ext cx="1920552" cy="6653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B7456E7-01BB-FFB0-4D3A-5BC714CBED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1" y="5109524"/>
            <a:ext cx="1430121" cy="68846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677DEC-6A64-7207-F31F-100EACBC0C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83" y="4354643"/>
            <a:ext cx="791799" cy="7313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1CF00B1-A7B1-133D-43FB-42346A2075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70" y="3337780"/>
            <a:ext cx="1120944" cy="109013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D41EAF5-F3BD-4579-3404-C66BE4485B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14" y="3222045"/>
            <a:ext cx="1159603" cy="638548"/>
          </a:xfrm>
          <a:prstGeom prst="rect">
            <a:avLst/>
          </a:prstGeom>
        </p:spPr>
      </p:pic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B7FCBE1E-39E6-14D7-74DD-4AEF0686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008" y="3855245"/>
            <a:ext cx="1390008" cy="8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15DB160-2957-4415-84B1-C3908BF3FD3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68" y="2242100"/>
            <a:ext cx="1281778" cy="42695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4484CA7-6720-1A93-06EB-1B70301BF3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08" y="4743863"/>
            <a:ext cx="1496544" cy="7313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F209893-9A1C-87B9-1F6F-8896BC152F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962" y="2454960"/>
            <a:ext cx="1227150" cy="79789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13889006-68BE-CC5C-F511-E93C662362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7" y="4354642"/>
            <a:ext cx="1095224" cy="73132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F255891-25B6-C42E-E2DE-1A23B022287A}"/>
              </a:ext>
            </a:extLst>
          </p:cNvPr>
          <p:cNvSpPr txBox="1"/>
          <p:nvPr/>
        </p:nvSpPr>
        <p:spPr>
          <a:xfrm>
            <a:off x="192084" y="3600858"/>
            <a:ext cx="1869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</a:rPr>
              <a:t>前端采用</a:t>
            </a:r>
            <a:r>
              <a:rPr lang="en-US" altLang="zh-CN" sz="1600" dirty="0">
                <a:solidFill>
                  <a:srgbClr val="333333"/>
                </a:solidFill>
              </a:rPr>
              <a:t>Vue3</a:t>
            </a:r>
            <a:r>
              <a:rPr lang="zh-CN" altLang="en-US" sz="1600" dirty="0">
                <a:solidFill>
                  <a:srgbClr val="333333"/>
                </a:solidFill>
              </a:rPr>
              <a:t>的</a:t>
            </a:r>
            <a:r>
              <a:rPr lang="en-US" altLang="zh-CN" sz="1600" dirty="0">
                <a:solidFill>
                  <a:srgbClr val="333333"/>
                </a:solidFill>
              </a:rPr>
              <a:t>JavaScript</a:t>
            </a:r>
            <a:r>
              <a:rPr lang="zh-CN" altLang="en-US" sz="1600" dirty="0">
                <a:solidFill>
                  <a:srgbClr val="333333"/>
                </a:solidFill>
              </a:rPr>
              <a:t>框架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3596FB-BAE6-13E9-0054-3A294F0E9238}"/>
              </a:ext>
            </a:extLst>
          </p:cNvPr>
          <p:cNvSpPr txBox="1"/>
          <p:nvPr/>
        </p:nvSpPr>
        <p:spPr>
          <a:xfrm>
            <a:off x="146807" y="5831763"/>
            <a:ext cx="2228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利用</a:t>
            </a:r>
            <a:r>
              <a:rPr lang="en-US" altLang="zh-CN" sz="1600" dirty="0" err="1"/>
              <a:t>highcharts</a:t>
            </a:r>
            <a:r>
              <a:rPr lang="zh-CN" altLang="en-US" sz="1600" dirty="0"/>
              <a:t>实现股票数据可视化，包括</a:t>
            </a:r>
            <a:r>
              <a:rPr lang="en-US" altLang="zh-CN" sz="1600" dirty="0"/>
              <a:t>k</a:t>
            </a:r>
            <a:r>
              <a:rPr lang="zh-CN" altLang="en-US" sz="1600" dirty="0"/>
              <a:t>线图绘制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B378D6-ABEF-2C48-5F1D-ADD414FC87A9}"/>
              </a:ext>
            </a:extLst>
          </p:cNvPr>
          <p:cNvCxnSpPr/>
          <p:nvPr/>
        </p:nvCxnSpPr>
        <p:spPr>
          <a:xfrm>
            <a:off x="2061483" y="4497426"/>
            <a:ext cx="3424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218FB6D-10C9-3E6F-74C6-E3B7045469AB}"/>
              </a:ext>
            </a:extLst>
          </p:cNvPr>
          <p:cNvCxnSpPr/>
          <p:nvPr/>
        </p:nvCxnSpPr>
        <p:spPr>
          <a:xfrm flipH="1">
            <a:off x="2061483" y="5021537"/>
            <a:ext cx="3445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B7B2F19-5836-2277-727B-A15DE4119FFF}"/>
              </a:ext>
            </a:extLst>
          </p:cNvPr>
          <p:cNvSpPr txBox="1"/>
          <p:nvPr/>
        </p:nvSpPr>
        <p:spPr>
          <a:xfrm>
            <a:off x="2973195" y="5651138"/>
            <a:ext cx="171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</a:rPr>
              <a:t>通过</a:t>
            </a:r>
            <a:r>
              <a:rPr lang="en-US" altLang="zh-CN" sz="1600" dirty="0" err="1">
                <a:solidFill>
                  <a:schemeClr val="accent1"/>
                </a:solidFill>
              </a:rPr>
              <a:t>axios</a:t>
            </a:r>
            <a:r>
              <a:rPr lang="zh-CN" altLang="en-US" sz="1600" dirty="0">
                <a:solidFill>
                  <a:schemeClr val="accent1"/>
                </a:solidFill>
              </a:rPr>
              <a:t>实现前后端之间通信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EC0DA17-806A-F99C-4F56-3296C80E1A15}"/>
              </a:ext>
            </a:extLst>
          </p:cNvPr>
          <p:cNvSpPr txBox="1"/>
          <p:nvPr/>
        </p:nvSpPr>
        <p:spPr>
          <a:xfrm>
            <a:off x="5833770" y="5370784"/>
            <a:ext cx="2063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Flask</a:t>
            </a:r>
            <a:r>
              <a:rPr lang="zh-CN" altLang="en-US" sz="1600" dirty="0"/>
              <a:t>框架实现后端基本逻辑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22F1F6C8-655E-61FA-1A35-8303847B1FA0}"/>
              </a:ext>
            </a:extLst>
          </p:cNvPr>
          <p:cNvSpPr/>
          <p:nvPr/>
        </p:nvSpPr>
        <p:spPr>
          <a:xfrm>
            <a:off x="3116112" y="2454960"/>
            <a:ext cx="872727" cy="160524"/>
          </a:xfrm>
          <a:prstGeom prst="rightArrow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4420426-D1B9-FED5-9386-10AA7AD748C5}"/>
              </a:ext>
            </a:extLst>
          </p:cNvPr>
          <p:cNvSpPr txBox="1"/>
          <p:nvPr/>
        </p:nvSpPr>
        <p:spPr>
          <a:xfrm>
            <a:off x="3116112" y="1936781"/>
            <a:ext cx="2506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API</a:t>
            </a:r>
            <a:r>
              <a:rPr lang="zh-CN" altLang="en-US" sz="1400" dirty="0"/>
              <a:t>用于提供股票数据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590B7F2-FCE0-BA89-4490-C2D4EBA4CF52}"/>
              </a:ext>
            </a:extLst>
          </p:cNvPr>
          <p:cNvSpPr txBox="1"/>
          <p:nvPr/>
        </p:nvSpPr>
        <p:spPr>
          <a:xfrm>
            <a:off x="3493507" y="2811569"/>
            <a:ext cx="201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使用</a:t>
            </a:r>
            <a:r>
              <a:rPr lang="en-US" altLang="zh-CN" sz="1400" dirty="0"/>
              <a:t>MySQL</a:t>
            </a:r>
            <a:r>
              <a:rPr lang="zh-CN" altLang="en-US" sz="1400" dirty="0"/>
              <a:t>实现数据库的存储与读写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64E78D1-47F1-1768-5BE4-8D08B30D22A6}"/>
              </a:ext>
            </a:extLst>
          </p:cNvPr>
          <p:cNvCxnSpPr/>
          <p:nvPr/>
        </p:nvCxnSpPr>
        <p:spPr>
          <a:xfrm>
            <a:off x="5552809" y="2669055"/>
            <a:ext cx="791799" cy="87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1A5EA48-6A52-7759-BCC2-0F5B4708ECC3}"/>
              </a:ext>
            </a:extLst>
          </p:cNvPr>
          <p:cNvCxnSpPr>
            <a:cxnSpLocks/>
          </p:cNvCxnSpPr>
          <p:nvPr/>
        </p:nvCxnSpPr>
        <p:spPr>
          <a:xfrm flipH="1" flipV="1">
            <a:off x="5374016" y="2699423"/>
            <a:ext cx="840827" cy="92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CD916C5-7B82-E3C9-6D2A-BA28F53F6D15}"/>
              </a:ext>
            </a:extLst>
          </p:cNvPr>
          <p:cNvCxnSpPr/>
          <p:nvPr/>
        </p:nvCxnSpPr>
        <p:spPr>
          <a:xfrm flipH="1">
            <a:off x="7637028" y="4720303"/>
            <a:ext cx="129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C2C365D-8F03-1C21-3498-7201F503F7E6}"/>
              </a:ext>
            </a:extLst>
          </p:cNvPr>
          <p:cNvSpPr txBox="1"/>
          <p:nvPr/>
        </p:nvSpPr>
        <p:spPr>
          <a:xfrm>
            <a:off x="8935008" y="5536377"/>
            <a:ext cx="215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用于训练模型时神经网络模型的搭建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B39A539-655B-6CB6-C5AD-2E828B1BD168}"/>
              </a:ext>
            </a:extLst>
          </p:cNvPr>
          <p:cNvSpPr txBox="1"/>
          <p:nvPr/>
        </p:nvSpPr>
        <p:spPr>
          <a:xfrm>
            <a:off x="8912619" y="2581967"/>
            <a:ext cx="2701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多进程编程，通过并行计算缩短因子计算时间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2FAFC84-3564-CAF6-A8F1-32093510DAC2}"/>
              </a:ext>
            </a:extLst>
          </p:cNvPr>
          <p:cNvSpPr txBox="1"/>
          <p:nvPr/>
        </p:nvSpPr>
        <p:spPr>
          <a:xfrm>
            <a:off x="7777378" y="4482435"/>
            <a:ext cx="120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因子与策略提供交易信号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乘号 6"/>
          <p:cNvSpPr/>
          <p:nvPr/>
        </p:nvSpPr>
        <p:spPr>
          <a:xfrm>
            <a:off x="13169140" y="797745"/>
            <a:ext cx="566057" cy="566057"/>
          </a:xfrm>
          <a:prstGeom prst="mathMultiply">
            <a:avLst>
              <a:gd name="adj1" fmla="val 4472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33596" y="1567004"/>
            <a:ext cx="205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 我 介 绍</a:t>
            </a:r>
          </a:p>
        </p:txBody>
      </p:sp>
      <p:sp>
        <p:nvSpPr>
          <p:cNvPr id="10" name="矩形 9"/>
          <p:cNvSpPr/>
          <p:nvPr/>
        </p:nvSpPr>
        <p:spPr>
          <a:xfrm>
            <a:off x="13633596" y="2377035"/>
            <a:ext cx="3439886" cy="3144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Never embarrass yourself, such</a:t>
            </a:r>
          </a:p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as not sleeping or eating, these are things that fools do. The world is a unique one, you must love yourself. The world is a unique </a:t>
            </a:r>
          </a:p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one, you must love yourself. these are things that fools do. The world is a unique one, you must love yourself. The world is a unique </a:t>
            </a:r>
          </a:p>
          <a:p>
            <a:pPr algn="just">
              <a:lnSpc>
                <a:spcPct val="13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one, you must love yourself. The world is a unique one, you must love yourself.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927594" y="1348567"/>
            <a:ext cx="4081393" cy="4081393"/>
          </a:xfrm>
          <a:custGeom>
            <a:avLst/>
            <a:gdLst>
              <a:gd name="connsiteX0" fmla="*/ 473506 w 947012"/>
              <a:gd name="connsiteY0" fmla="*/ 0 h 947012"/>
              <a:gd name="connsiteX1" fmla="*/ 947012 w 947012"/>
              <a:gd name="connsiteY1" fmla="*/ 473506 h 947012"/>
              <a:gd name="connsiteX2" fmla="*/ 473506 w 947012"/>
              <a:gd name="connsiteY2" fmla="*/ 947012 h 947012"/>
              <a:gd name="connsiteX3" fmla="*/ 0 w 947012"/>
              <a:gd name="connsiteY3" fmla="*/ 473506 h 947012"/>
              <a:gd name="connsiteX4" fmla="*/ 473506 w 947012"/>
              <a:gd name="connsiteY4" fmla="*/ 0 h 94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012" h="947012">
                <a:moveTo>
                  <a:pt x="473506" y="0"/>
                </a:moveTo>
                <a:cubicBezTo>
                  <a:pt x="735016" y="0"/>
                  <a:pt x="947012" y="211996"/>
                  <a:pt x="947012" y="473506"/>
                </a:cubicBezTo>
                <a:cubicBezTo>
                  <a:pt x="947012" y="735016"/>
                  <a:pt x="735016" y="947012"/>
                  <a:pt x="473506" y="947012"/>
                </a:cubicBezTo>
                <a:cubicBezTo>
                  <a:pt x="211996" y="947012"/>
                  <a:pt x="0" y="735016"/>
                  <a:pt x="0" y="473506"/>
                </a:cubicBezTo>
                <a:cubicBezTo>
                  <a:pt x="0" y="211996"/>
                  <a:pt x="211996" y="0"/>
                  <a:pt x="473506" y="0"/>
                </a:cubicBezTo>
                <a:close/>
              </a:path>
            </a:pathLst>
          </a:custGeom>
          <a:effectLst>
            <a:glow rad="1905000">
              <a:schemeClr val="bg1">
                <a:alpha val="7000"/>
              </a:schemeClr>
            </a:glow>
            <a:softEdge rad="1092200"/>
          </a:effectLst>
        </p:spPr>
      </p:pic>
      <p:grpSp>
        <p:nvGrpSpPr>
          <p:cNvPr id="9" name="组合 8"/>
          <p:cNvGrpSpPr/>
          <p:nvPr/>
        </p:nvGrpSpPr>
        <p:grpSpPr>
          <a:xfrm>
            <a:off x="4655708" y="985118"/>
            <a:ext cx="2444542" cy="4524315"/>
            <a:chOff x="4655708" y="985118"/>
            <a:chExt cx="2444542" cy="4524315"/>
          </a:xfrm>
        </p:grpSpPr>
        <p:sp>
          <p:nvSpPr>
            <p:cNvPr id="11" name="文本框 10"/>
            <p:cNvSpPr txBox="1"/>
            <p:nvPr/>
          </p:nvSpPr>
          <p:spPr>
            <a:xfrm>
              <a:off x="5406021" y="985118"/>
              <a:ext cx="1658313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chemeClr val="bg1">
                      <a:lumMod val="85000"/>
                    </a:schemeClr>
                  </a:solidFill>
                  <a:cs typeface="+mn-ea"/>
                  <a:sym typeface="+mn-lt"/>
                </a:rPr>
                <a:t>实现分工</a:t>
              </a:r>
              <a:endParaRPr lang="zh-CN" altLang="en-US" sz="6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4655708" y="2377035"/>
              <a:ext cx="2444542" cy="1935270"/>
            </a:xfrm>
            <a:prstGeom prst="line">
              <a:avLst/>
            </a:prstGeom>
            <a:ln w="6350">
              <a:solidFill>
                <a:srgbClr val="D1D1D1"/>
              </a:solidFill>
              <a:prstDash val="solid"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9298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8363709">
            <a:off x="703960" y="1555032"/>
            <a:ext cx="1095664" cy="1095664"/>
          </a:xfrm>
          <a:custGeom>
            <a:avLst/>
            <a:gdLst>
              <a:gd name="connsiteX0" fmla="*/ 413283 w 879438"/>
              <a:gd name="connsiteY0" fmla="*/ 821 h 879438"/>
              <a:gd name="connsiteX1" fmla="*/ 649312 w 879438"/>
              <a:gd name="connsiteY1" fmla="*/ 53262 h 879438"/>
              <a:gd name="connsiteX2" fmla="*/ 826177 w 879438"/>
              <a:gd name="connsiteY2" fmla="*/ 649312 h 879438"/>
              <a:gd name="connsiteX3" fmla="*/ 230127 w 879438"/>
              <a:gd name="connsiteY3" fmla="*/ 826178 h 879438"/>
              <a:gd name="connsiteX4" fmla="*/ 33828 w 879438"/>
              <a:gd name="connsiteY4" fmla="*/ 270722 h 879438"/>
              <a:gd name="connsiteX5" fmla="*/ 53259 w 879438"/>
              <a:gd name="connsiteY5" fmla="*/ 230131 h 879438"/>
              <a:gd name="connsiteX6" fmla="*/ 53264 w 879438"/>
              <a:gd name="connsiteY6" fmla="*/ 230123 h 879438"/>
              <a:gd name="connsiteX7" fmla="*/ 76686 w 879438"/>
              <a:gd name="connsiteY7" fmla="*/ 191696 h 879438"/>
              <a:gd name="connsiteX8" fmla="*/ 413283 w 879438"/>
              <a:gd name="connsiteY8" fmla="*/ 821 h 87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438" h="879438">
                <a:moveTo>
                  <a:pt x="413283" y="821"/>
                </a:moveTo>
                <a:cubicBezTo>
                  <a:pt x="492638" y="-4034"/>
                  <a:pt x="574277" y="12566"/>
                  <a:pt x="649312" y="53262"/>
                </a:cubicBezTo>
                <a:cubicBezTo>
                  <a:pt x="862747" y="169017"/>
                  <a:pt x="941933" y="435878"/>
                  <a:pt x="826177" y="649312"/>
                </a:cubicBezTo>
                <a:cubicBezTo>
                  <a:pt x="710422" y="862747"/>
                  <a:pt x="443562" y="941933"/>
                  <a:pt x="230127" y="826178"/>
                </a:cubicBezTo>
                <a:cubicBezTo>
                  <a:pt x="30032" y="717657"/>
                  <a:pt x="-52071" y="476329"/>
                  <a:pt x="33828" y="270722"/>
                </a:cubicBezTo>
                <a:lnTo>
                  <a:pt x="53259" y="230131"/>
                </a:lnTo>
                <a:lnTo>
                  <a:pt x="53264" y="230123"/>
                </a:lnTo>
                <a:lnTo>
                  <a:pt x="76686" y="191696"/>
                </a:lnTo>
                <a:cubicBezTo>
                  <a:pt x="155111" y="76608"/>
                  <a:pt x="281024" y="8913"/>
                  <a:pt x="413283" y="821"/>
                </a:cubicBezTo>
                <a:close/>
              </a:path>
            </a:pathLst>
          </a:custGeom>
          <a:effectLst>
            <a:outerShdw blurRad="622300" sx="85000" sy="85000" algn="ctr" rotWithShape="0">
              <a:schemeClr val="bg1">
                <a:alpha val="40000"/>
              </a:schemeClr>
            </a:outerShdw>
            <a:reflection blurRad="6350" stA="32000" endPos="37000" dir="5400000" sy="-100000" algn="bl" rotWithShape="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19873097">
            <a:off x="7187101" y="1535358"/>
            <a:ext cx="1205236" cy="1301992"/>
          </a:xfrm>
          <a:custGeom>
            <a:avLst/>
            <a:gdLst>
              <a:gd name="connsiteX0" fmla="*/ 653445 w 1259011"/>
              <a:gd name="connsiteY0" fmla="*/ 428 h 1259011"/>
              <a:gd name="connsiteX1" fmla="*/ 1238649 w 1259011"/>
              <a:gd name="connsiteY1" fmla="*/ 470851 h 1259011"/>
              <a:gd name="connsiteX2" fmla="*/ 1251628 w 1259011"/>
              <a:gd name="connsiteY2" fmla="*/ 533959 h 1259011"/>
              <a:gd name="connsiteX3" fmla="*/ 1251630 w 1259011"/>
              <a:gd name="connsiteY3" fmla="*/ 533973 h 1259011"/>
              <a:gd name="connsiteX4" fmla="*/ 1258186 w 1259011"/>
              <a:gd name="connsiteY4" fmla="*/ 598068 h 1259011"/>
              <a:gd name="connsiteX5" fmla="*/ 725045 w 1259011"/>
              <a:gd name="connsiteY5" fmla="*/ 1251630 h 1259011"/>
              <a:gd name="connsiteX6" fmla="*/ 7382 w 1259011"/>
              <a:gd name="connsiteY6" fmla="*/ 725046 h 1259011"/>
              <a:gd name="connsiteX7" fmla="*/ 533966 w 1259011"/>
              <a:gd name="connsiteY7" fmla="*/ 7382 h 1259011"/>
              <a:gd name="connsiteX8" fmla="*/ 653445 w 1259011"/>
              <a:gd name="connsiteY8" fmla="*/ 428 h 125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9011" h="1259011">
                <a:moveTo>
                  <a:pt x="653445" y="428"/>
                </a:moveTo>
                <a:cubicBezTo>
                  <a:pt x="928237" y="10581"/>
                  <a:pt x="1168618" y="200636"/>
                  <a:pt x="1238649" y="470851"/>
                </a:cubicBezTo>
                <a:lnTo>
                  <a:pt x="1251628" y="533959"/>
                </a:lnTo>
                <a:lnTo>
                  <a:pt x="1251630" y="533973"/>
                </a:lnTo>
                <a:lnTo>
                  <a:pt x="1258186" y="598068"/>
                </a:lnTo>
                <a:cubicBezTo>
                  <a:pt x="1274503" y="916670"/>
                  <a:pt x="1047160" y="1202163"/>
                  <a:pt x="725045" y="1251630"/>
                </a:cubicBezTo>
                <a:cubicBezTo>
                  <a:pt x="381456" y="1304395"/>
                  <a:pt x="60147" y="1068635"/>
                  <a:pt x="7382" y="725046"/>
                </a:cubicBezTo>
                <a:cubicBezTo>
                  <a:pt x="-45384" y="381457"/>
                  <a:pt x="190376" y="60148"/>
                  <a:pt x="533966" y="7382"/>
                </a:cubicBezTo>
                <a:cubicBezTo>
                  <a:pt x="574230" y="1199"/>
                  <a:pt x="614189" y="-1022"/>
                  <a:pt x="653445" y="428"/>
                </a:cubicBezTo>
                <a:close/>
              </a:path>
            </a:pathLst>
          </a:custGeom>
          <a:effectLst>
            <a:outerShdw blurRad="495300" sx="73000" sy="73000" algn="ctr" rotWithShape="0">
              <a:schemeClr val="bg1">
                <a:alpha val="40000"/>
              </a:schemeClr>
            </a:outerShdw>
            <a:reflection blurRad="6350" stA="43000" endPos="31000" dir="5400000" sy="-100000" algn="bl" rotWithShape="0"/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rot="19026212">
            <a:off x="4063139" y="1566661"/>
            <a:ext cx="1166461" cy="1166461"/>
          </a:xfrm>
          <a:custGeom>
            <a:avLst/>
            <a:gdLst>
              <a:gd name="connsiteX0" fmla="*/ 683477 w 1258955"/>
              <a:gd name="connsiteY0" fmla="*/ 2256 h 1258955"/>
              <a:gd name="connsiteX1" fmla="*/ 1254591 w 1258955"/>
              <a:gd name="connsiteY1" fmla="*/ 556001 h 1258955"/>
              <a:gd name="connsiteX2" fmla="*/ 702955 w 1258955"/>
              <a:gd name="connsiteY2" fmla="*/ 1254592 h 1258955"/>
              <a:gd name="connsiteX3" fmla="*/ 15105 w 1258955"/>
              <a:gd name="connsiteY3" fmla="*/ 766489 h 1258955"/>
              <a:gd name="connsiteX4" fmla="*/ 4366 w 1258955"/>
              <a:gd name="connsiteY4" fmla="*/ 702961 h 1258955"/>
              <a:gd name="connsiteX5" fmla="*/ 4364 w 1258955"/>
              <a:gd name="connsiteY5" fmla="*/ 702948 h 1258955"/>
              <a:gd name="connsiteX6" fmla="*/ 79 w 1258955"/>
              <a:gd name="connsiteY6" fmla="*/ 638661 h 1258955"/>
              <a:gd name="connsiteX7" fmla="*/ 236541 w 1258955"/>
              <a:gd name="connsiteY7" fmla="*/ 137672 h 1258955"/>
              <a:gd name="connsiteX8" fmla="*/ 556002 w 1258955"/>
              <a:gd name="connsiteY8" fmla="*/ 4365 h 1258955"/>
              <a:gd name="connsiteX9" fmla="*/ 683477 w 1258955"/>
              <a:gd name="connsiteY9" fmla="*/ 2256 h 1258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58955" h="1258955">
                <a:moveTo>
                  <a:pt x="683477" y="2256"/>
                </a:moveTo>
                <a:cubicBezTo>
                  <a:pt x="975182" y="27064"/>
                  <a:pt x="1219084" y="253916"/>
                  <a:pt x="1254591" y="556001"/>
                </a:cubicBezTo>
                <a:cubicBezTo>
                  <a:pt x="1295173" y="901242"/>
                  <a:pt x="1048195" y="1214012"/>
                  <a:pt x="702955" y="1254592"/>
                </a:cubicBezTo>
                <a:cubicBezTo>
                  <a:pt x="379292" y="1292635"/>
                  <a:pt x="84168" y="1077944"/>
                  <a:pt x="15105" y="766489"/>
                </a:cubicBezTo>
                <a:lnTo>
                  <a:pt x="4366" y="702961"/>
                </a:lnTo>
                <a:lnTo>
                  <a:pt x="4364" y="702948"/>
                </a:lnTo>
                <a:lnTo>
                  <a:pt x="79" y="638661"/>
                </a:lnTo>
                <a:cubicBezTo>
                  <a:pt x="-3070" y="439298"/>
                  <a:pt x="88444" y="256228"/>
                  <a:pt x="236541" y="137672"/>
                </a:cubicBezTo>
                <a:cubicBezTo>
                  <a:pt x="325400" y="66539"/>
                  <a:pt x="434628" y="18630"/>
                  <a:pt x="556002" y="4365"/>
                </a:cubicBezTo>
                <a:cubicBezTo>
                  <a:pt x="599157" y="-708"/>
                  <a:pt x="641805" y="-1287"/>
                  <a:pt x="683477" y="2256"/>
                </a:cubicBezTo>
                <a:close/>
              </a:path>
            </a:pathLst>
          </a:custGeom>
          <a:effectLst>
            <a:outerShdw blurRad="546100" sx="66000" sy="66000" algn="ctr" rotWithShape="0">
              <a:schemeClr val="bg1">
                <a:alpha val="40000"/>
              </a:schemeClr>
            </a:outerShdw>
            <a:reflection blurRad="6350" stA="37000" endPos="30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5830153" y="1795633"/>
            <a:ext cx="53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33333"/>
                </a:solidFill>
                <a:cs typeface="+mn-ea"/>
                <a:sym typeface="+mn-lt"/>
              </a:rPr>
              <a:t>贰</a:t>
            </a:r>
          </a:p>
        </p:txBody>
      </p:sp>
      <p:sp>
        <p:nvSpPr>
          <p:cNvPr id="2" name="矩形 1"/>
          <p:cNvSpPr/>
          <p:nvPr/>
        </p:nvSpPr>
        <p:spPr>
          <a:xfrm>
            <a:off x="6073139" y="5994399"/>
            <a:ext cx="45719" cy="250485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39563" y="3664415"/>
            <a:ext cx="2433576" cy="1743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数据库设计 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数据库代码编写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数据获取与处理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信息安全性处理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文档撰写     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25%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代码行数：           约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2k</a:t>
            </a:r>
          </a:p>
        </p:txBody>
      </p:sp>
      <p:sp>
        <p:nvSpPr>
          <p:cNvPr id="12" name="矩形 11"/>
          <p:cNvSpPr/>
          <p:nvPr/>
        </p:nvSpPr>
        <p:spPr>
          <a:xfrm>
            <a:off x="577247" y="3664415"/>
            <a:ext cx="1813475" cy="2023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项目组织工作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前端界面设计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50%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前端代码编写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80%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前端跳转功能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前端美化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文档撰写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25%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代码行数：     约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4k</a:t>
            </a:r>
          </a:p>
        </p:txBody>
      </p:sp>
      <p:sp>
        <p:nvSpPr>
          <p:cNvPr id="13" name="矩形 12"/>
          <p:cNvSpPr/>
          <p:nvPr/>
        </p:nvSpPr>
        <p:spPr>
          <a:xfrm>
            <a:off x="6684119" y="3667936"/>
            <a:ext cx="2433576" cy="2303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回测系统搭建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           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因子构建生成   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策略及交易信号生成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前端界面设计   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50%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文档撰写          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25%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项目汇报                 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代码行数：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	              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2k</a:t>
            </a:r>
          </a:p>
          <a:p>
            <a:pPr algn="ctr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10845922" y="16608"/>
            <a:ext cx="1350903" cy="1409538"/>
          </a:xfrm>
          <a:custGeom>
            <a:avLst/>
            <a:gdLst>
              <a:gd name="connsiteX0" fmla="*/ 0 w 1350903"/>
              <a:gd name="connsiteY0" fmla="*/ 0 h 1409538"/>
              <a:gd name="connsiteX1" fmla="*/ 1350903 w 1350903"/>
              <a:gd name="connsiteY1" fmla="*/ 0 h 1409538"/>
              <a:gd name="connsiteX2" fmla="*/ 1350903 w 1350903"/>
              <a:gd name="connsiteY2" fmla="*/ 1409538 h 140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903" h="1409538">
                <a:moveTo>
                  <a:pt x="0" y="0"/>
                </a:moveTo>
                <a:lnTo>
                  <a:pt x="1350903" y="0"/>
                </a:lnTo>
                <a:lnTo>
                  <a:pt x="1350903" y="140953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/>
          <p:cNvSpPr/>
          <p:nvPr/>
        </p:nvSpPr>
        <p:spPr>
          <a:xfrm flipH="1">
            <a:off x="18267" y="0"/>
            <a:ext cx="1350903" cy="1409538"/>
          </a:xfrm>
          <a:custGeom>
            <a:avLst/>
            <a:gdLst>
              <a:gd name="connsiteX0" fmla="*/ 0 w 1350903"/>
              <a:gd name="connsiteY0" fmla="*/ 0 h 1409538"/>
              <a:gd name="connsiteX1" fmla="*/ 1350903 w 1350903"/>
              <a:gd name="connsiteY1" fmla="*/ 0 h 1409538"/>
              <a:gd name="connsiteX2" fmla="*/ 1350903 w 1350903"/>
              <a:gd name="connsiteY2" fmla="*/ 1409538 h 1409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0903" h="1409538">
                <a:moveTo>
                  <a:pt x="0" y="0"/>
                </a:moveTo>
                <a:lnTo>
                  <a:pt x="1350903" y="0"/>
                </a:lnTo>
                <a:lnTo>
                  <a:pt x="1350903" y="140953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2021" y="7308849"/>
            <a:ext cx="45719" cy="250485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3FEFFE-8352-FF77-9DBC-4A23AB1D4160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19873097">
            <a:off x="9963390" y="1500245"/>
            <a:ext cx="1205236" cy="1205236"/>
          </a:xfrm>
          <a:custGeom>
            <a:avLst/>
            <a:gdLst>
              <a:gd name="connsiteX0" fmla="*/ 653445 w 1259011"/>
              <a:gd name="connsiteY0" fmla="*/ 428 h 1259011"/>
              <a:gd name="connsiteX1" fmla="*/ 1238649 w 1259011"/>
              <a:gd name="connsiteY1" fmla="*/ 470851 h 1259011"/>
              <a:gd name="connsiteX2" fmla="*/ 1251628 w 1259011"/>
              <a:gd name="connsiteY2" fmla="*/ 533959 h 1259011"/>
              <a:gd name="connsiteX3" fmla="*/ 1251630 w 1259011"/>
              <a:gd name="connsiteY3" fmla="*/ 533973 h 1259011"/>
              <a:gd name="connsiteX4" fmla="*/ 1258186 w 1259011"/>
              <a:gd name="connsiteY4" fmla="*/ 598068 h 1259011"/>
              <a:gd name="connsiteX5" fmla="*/ 725045 w 1259011"/>
              <a:gd name="connsiteY5" fmla="*/ 1251630 h 1259011"/>
              <a:gd name="connsiteX6" fmla="*/ 7382 w 1259011"/>
              <a:gd name="connsiteY6" fmla="*/ 725046 h 1259011"/>
              <a:gd name="connsiteX7" fmla="*/ 533966 w 1259011"/>
              <a:gd name="connsiteY7" fmla="*/ 7382 h 1259011"/>
              <a:gd name="connsiteX8" fmla="*/ 653445 w 1259011"/>
              <a:gd name="connsiteY8" fmla="*/ 428 h 125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9011" h="1259011">
                <a:moveTo>
                  <a:pt x="653445" y="428"/>
                </a:moveTo>
                <a:cubicBezTo>
                  <a:pt x="928237" y="10581"/>
                  <a:pt x="1168618" y="200636"/>
                  <a:pt x="1238649" y="470851"/>
                </a:cubicBezTo>
                <a:lnTo>
                  <a:pt x="1251628" y="533959"/>
                </a:lnTo>
                <a:lnTo>
                  <a:pt x="1251630" y="533973"/>
                </a:lnTo>
                <a:lnTo>
                  <a:pt x="1258186" y="598068"/>
                </a:lnTo>
                <a:cubicBezTo>
                  <a:pt x="1274503" y="916670"/>
                  <a:pt x="1047160" y="1202163"/>
                  <a:pt x="725045" y="1251630"/>
                </a:cubicBezTo>
                <a:cubicBezTo>
                  <a:pt x="381456" y="1304395"/>
                  <a:pt x="60147" y="1068635"/>
                  <a:pt x="7382" y="725046"/>
                </a:cubicBezTo>
                <a:cubicBezTo>
                  <a:pt x="-45384" y="381457"/>
                  <a:pt x="190376" y="60148"/>
                  <a:pt x="533966" y="7382"/>
                </a:cubicBezTo>
                <a:cubicBezTo>
                  <a:pt x="574230" y="1199"/>
                  <a:pt x="614189" y="-1022"/>
                  <a:pt x="653445" y="428"/>
                </a:cubicBezTo>
                <a:close/>
              </a:path>
            </a:pathLst>
          </a:custGeom>
          <a:effectLst>
            <a:outerShdw blurRad="495300" sx="73000" sy="73000" algn="ctr" rotWithShape="0">
              <a:schemeClr val="bg1">
                <a:alpha val="40000"/>
              </a:schemeClr>
            </a:outerShdw>
            <a:reflection blurRad="6350" stA="43000" endPos="31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1FE74C-BE5E-E19A-DFA6-A857A97CE939}"/>
              </a:ext>
            </a:extLst>
          </p:cNvPr>
          <p:cNvSpPr txBox="1"/>
          <p:nvPr/>
        </p:nvSpPr>
        <p:spPr>
          <a:xfrm>
            <a:off x="693718" y="535027"/>
            <a:ext cx="17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徐子睿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EA6834-3F87-566D-5FFD-A8F30CEF543E}"/>
              </a:ext>
            </a:extLst>
          </p:cNvPr>
          <p:cNvSpPr txBox="1"/>
          <p:nvPr/>
        </p:nvSpPr>
        <p:spPr>
          <a:xfrm>
            <a:off x="4224304" y="469000"/>
            <a:ext cx="17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屈航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EC924F-B880-FB08-706F-996B83BBFDFB}"/>
              </a:ext>
            </a:extLst>
          </p:cNvPr>
          <p:cNvSpPr txBox="1"/>
          <p:nvPr/>
        </p:nvSpPr>
        <p:spPr>
          <a:xfrm>
            <a:off x="7170479" y="473936"/>
            <a:ext cx="17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李文煜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E4AC969-C855-A0BC-6209-34D4BC616669}"/>
              </a:ext>
            </a:extLst>
          </p:cNvPr>
          <p:cNvSpPr txBox="1"/>
          <p:nvPr/>
        </p:nvSpPr>
        <p:spPr>
          <a:xfrm>
            <a:off x="10116654" y="535027"/>
            <a:ext cx="176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崔哲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4F5275-2EA6-4DAA-6F29-1B664510A272}"/>
              </a:ext>
            </a:extLst>
          </p:cNvPr>
          <p:cNvSpPr txBox="1"/>
          <p:nvPr/>
        </p:nvSpPr>
        <p:spPr>
          <a:xfrm>
            <a:off x="9398927" y="3667936"/>
            <a:ext cx="6462100" cy="174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前端代码编写（绘图） 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前后端通信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	                   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基础交易功能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	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用户信息功能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	100%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文档撰写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		 25%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代码行数：                   约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2k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549 -0.191667 E" pathEditMode="relative" ptsTypes="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49 0.191667 L 0 0 E" pathEditMode="relative" ptsTypes=""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00000" y="10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2" grpId="1" animBg="1"/>
      <p:bldP spid="2" grpId="2" animBg="1"/>
      <p:bldP spid="11" grpId="0"/>
      <p:bldP spid="12" grpId="0"/>
      <p:bldP spid="13" grpId="0"/>
      <p:bldP spid="19" grpId="0" animBg="1"/>
      <p:bldP spid="19" grpId="1" animBg="1"/>
      <p:bldP spid="19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iwiaGRpZCI6IjgwMTEzOTMxYTllMDgyYmY3MGViZDIyZjNkZWMzYTdkIiwidXNlckNvdW50IjoyfQ=="/>
  <p:tag name="KSO_WPP_MARK_KEY" val="ac4725bf-475e-4136-9617-d014af2f564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edf41p">
      <a:majorFont>
        <a:latin typeface="Arial"/>
        <a:ea typeface="汉仪大宋简"/>
        <a:cs typeface=""/>
      </a:majorFont>
      <a:minorFont>
        <a:latin typeface="Arial"/>
        <a:ea typeface="汉仪大宋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3333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edf41p">
      <a:majorFont>
        <a:latin typeface="Arial"/>
        <a:ea typeface="汉仪大宋简"/>
        <a:cs typeface=""/>
      </a:majorFont>
      <a:minorFont>
        <a:latin typeface="Arial"/>
        <a:ea typeface="汉仪大宋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2078</Words>
  <Application>Microsoft Office PowerPoint</Application>
  <PresentationFormat>宽屏</PresentationFormat>
  <Paragraphs>206</Paragraphs>
  <Slides>22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仿宋</vt:lpstr>
      <vt:lpstr>微软雅黑</vt:lpstr>
      <vt:lpstr>幼圆</vt:lpstr>
      <vt:lpstr>Arial</vt:lpstr>
      <vt:lpstr>Calibri</vt:lpstr>
      <vt:lpstr>Consolas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述职报告</dc:title>
  <dc:creator>第一PPT</dc:creator>
  <cp:keywords>www.1ppt.com</cp:keywords>
  <dc:description>www.1ppt.com</dc:description>
  <cp:lastModifiedBy>chunmei sha</cp:lastModifiedBy>
  <cp:revision>375</cp:revision>
  <dcterms:created xsi:type="dcterms:W3CDTF">2019-11-08T15:08:00Z</dcterms:created>
  <dcterms:modified xsi:type="dcterms:W3CDTF">2024-06-12T17:10:48Z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4622936CB90446DB895DA670FCAE52F8_12</vt:lpwstr>
  </property>
  <property fmtid="{D5CDD505-2E9C-101B-9397-08002B2CF9AE}" pid="3" name="KSOProductBuildVer">
    <vt:lpwstr>2052-12.1.0.15374</vt:lpwstr>
  </property>
</Properties>
</file>